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3"/>
    <p:sldId id="257" r:id="rId64"/>
    <p:sldId id="258" r:id="rId65"/>
    <p:sldId id="259" r:id="rId66"/>
    <p:sldId id="260" r:id="rId67"/>
    <p:sldId id="261" r:id="rId68"/>
    <p:sldId id="262" r:id="rId69"/>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eague Spartan" charset="1" panose="00000800000000000000"/>
      <p:regular r:id="rId12"/>
    </p:embeddedFont>
    <p:embeddedFont>
      <p:font typeface="Amsterdam Four" charset="1" panose="02000500000000000000"/>
      <p:regular r:id="rId13"/>
    </p:embeddedFont>
    <p:embeddedFont>
      <p:font typeface="Amsterdam Four Italics" charset="1" panose="02000500000000000000"/>
      <p:regular r:id="rId14"/>
    </p:embeddedFont>
    <p:embeddedFont>
      <p:font typeface="Poppins" charset="1" panose="00000500000000000000"/>
      <p:regular r:id="rId15"/>
    </p:embeddedFont>
    <p:embeddedFont>
      <p:font typeface="Poppins Bold" charset="1" panose="00000800000000000000"/>
      <p:regular r:id="rId16"/>
    </p:embeddedFont>
    <p:embeddedFont>
      <p:font typeface="Poppins Italics" charset="1" panose="00000500000000000000"/>
      <p:regular r:id="rId17"/>
    </p:embeddedFont>
    <p:embeddedFont>
      <p:font typeface="Poppins Bold Italics" charset="1" panose="00000800000000000000"/>
      <p:regular r:id="rId18"/>
    </p:embeddedFont>
    <p:embeddedFont>
      <p:font typeface="Poppins Thin" charset="1" panose="00000300000000000000"/>
      <p:regular r:id="rId19"/>
    </p:embeddedFont>
    <p:embeddedFont>
      <p:font typeface="Poppins Thin Italics" charset="1" panose="00000300000000000000"/>
      <p:regular r:id="rId20"/>
    </p:embeddedFont>
    <p:embeddedFont>
      <p:font typeface="Poppins Extra-Light" charset="1" panose="00000300000000000000"/>
      <p:regular r:id="rId21"/>
    </p:embeddedFont>
    <p:embeddedFont>
      <p:font typeface="Poppins Extra-Light Italics" charset="1" panose="00000300000000000000"/>
      <p:regular r:id="rId22"/>
    </p:embeddedFont>
    <p:embeddedFont>
      <p:font typeface="Poppins Light" charset="1" panose="00000400000000000000"/>
      <p:regular r:id="rId23"/>
    </p:embeddedFont>
    <p:embeddedFont>
      <p:font typeface="Poppins Light Italics" charset="1" panose="00000400000000000000"/>
      <p:regular r:id="rId24"/>
    </p:embeddedFont>
    <p:embeddedFont>
      <p:font typeface="Poppins Medium" charset="1" panose="00000600000000000000"/>
      <p:regular r:id="rId25"/>
    </p:embeddedFont>
    <p:embeddedFont>
      <p:font typeface="Poppins Medium Italics" charset="1" panose="00000600000000000000"/>
      <p:regular r:id="rId26"/>
    </p:embeddedFont>
    <p:embeddedFont>
      <p:font typeface="Poppins Semi-Bold" charset="1" panose="00000700000000000000"/>
      <p:regular r:id="rId27"/>
    </p:embeddedFont>
    <p:embeddedFont>
      <p:font typeface="Poppins Semi-Bold Italics" charset="1" panose="00000700000000000000"/>
      <p:regular r:id="rId28"/>
    </p:embeddedFont>
    <p:embeddedFont>
      <p:font typeface="Poppins Ultra-Bold" charset="1" panose="00000900000000000000"/>
      <p:regular r:id="rId29"/>
    </p:embeddedFont>
    <p:embeddedFont>
      <p:font typeface="Poppins Ultra-Bold Italics" charset="1" panose="00000900000000000000"/>
      <p:regular r:id="rId30"/>
    </p:embeddedFont>
    <p:embeddedFont>
      <p:font typeface="Poppins Heavy" charset="1" panose="00000A00000000000000"/>
      <p:regular r:id="rId31"/>
    </p:embeddedFont>
    <p:embeddedFont>
      <p:font typeface="Poppins Heavy Italics" charset="1" panose="00000A00000000000000"/>
      <p:regular r:id="rId32"/>
    </p:embeddedFont>
    <p:embeddedFont>
      <p:font typeface="Aileron" charset="1" panose="00000500000000000000"/>
      <p:regular r:id="rId33"/>
    </p:embeddedFont>
    <p:embeddedFont>
      <p:font typeface="Aileron Bold" charset="1" panose="00000800000000000000"/>
      <p:regular r:id="rId34"/>
    </p:embeddedFont>
    <p:embeddedFont>
      <p:font typeface="Aileron Italics" charset="1" panose="00000500000000000000"/>
      <p:regular r:id="rId35"/>
    </p:embeddedFont>
    <p:embeddedFont>
      <p:font typeface="Aileron Bold Italics" charset="1" panose="00000800000000000000"/>
      <p:regular r:id="rId36"/>
    </p:embeddedFont>
    <p:embeddedFont>
      <p:font typeface="Aileron Thin" charset="1" panose="00000300000000000000"/>
      <p:regular r:id="rId37"/>
    </p:embeddedFont>
    <p:embeddedFont>
      <p:font typeface="Aileron Thin Italics" charset="1" panose="00000300000000000000"/>
      <p:regular r:id="rId38"/>
    </p:embeddedFont>
    <p:embeddedFont>
      <p:font typeface="Aileron Light" charset="1" panose="00000400000000000000"/>
      <p:regular r:id="rId39"/>
    </p:embeddedFont>
    <p:embeddedFont>
      <p:font typeface="Aileron Light Italics" charset="1" panose="00000400000000000000"/>
      <p:regular r:id="rId40"/>
    </p:embeddedFont>
    <p:embeddedFont>
      <p:font typeface="Aileron Ultra-Bold" charset="1" panose="00000A00000000000000"/>
      <p:regular r:id="rId41"/>
    </p:embeddedFont>
    <p:embeddedFont>
      <p:font typeface="Aileron Ultra-Bold Italics" charset="1" panose="00000A00000000000000"/>
      <p:regular r:id="rId42"/>
    </p:embeddedFont>
    <p:embeddedFont>
      <p:font typeface="Aileron Heavy" charset="1" panose="00000A00000000000000"/>
      <p:regular r:id="rId43"/>
    </p:embeddedFont>
    <p:embeddedFont>
      <p:font typeface="Aileron Heavy Italics" charset="1" panose="00000A00000000000000"/>
      <p:regular r:id="rId44"/>
    </p:embeddedFont>
    <p:embeddedFont>
      <p:font typeface="Montserrat" charset="1" panose="00000500000000000000"/>
      <p:regular r:id="rId45"/>
    </p:embeddedFont>
    <p:embeddedFont>
      <p:font typeface="Montserrat Bold" charset="1" panose="00000800000000000000"/>
      <p:regular r:id="rId46"/>
    </p:embeddedFont>
    <p:embeddedFont>
      <p:font typeface="Montserrat Italics" charset="1" panose="00000500000000000000"/>
      <p:regular r:id="rId47"/>
    </p:embeddedFont>
    <p:embeddedFont>
      <p:font typeface="Montserrat Bold Italics" charset="1" panose="00000800000000000000"/>
      <p:regular r:id="rId48"/>
    </p:embeddedFont>
    <p:embeddedFont>
      <p:font typeface="Montserrat Thin" charset="1" panose="00000300000000000000"/>
      <p:regular r:id="rId49"/>
    </p:embeddedFont>
    <p:embeddedFont>
      <p:font typeface="Montserrat Thin Italics" charset="1" panose="00000300000000000000"/>
      <p:regular r:id="rId50"/>
    </p:embeddedFont>
    <p:embeddedFont>
      <p:font typeface="Montserrat Extra-Light" charset="1" panose="00000300000000000000"/>
      <p:regular r:id="rId51"/>
    </p:embeddedFont>
    <p:embeddedFont>
      <p:font typeface="Montserrat Extra-Light Italics" charset="1" panose="00000300000000000000"/>
      <p:regular r:id="rId52"/>
    </p:embeddedFont>
    <p:embeddedFont>
      <p:font typeface="Montserrat Light" charset="1" panose="00000400000000000000"/>
      <p:regular r:id="rId53"/>
    </p:embeddedFont>
    <p:embeddedFont>
      <p:font typeface="Montserrat Light Italics" charset="1" panose="00000400000000000000"/>
      <p:regular r:id="rId54"/>
    </p:embeddedFont>
    <p:embeddedFont>
      <p:font typeface="Montserrat Medium" charset="1" panose="00000600000000000000"/>
      <p:regular r:id="rId55"/>
    </p:embeddedFont>
    <p:embeddedFont>
      <p:font typeface="Montserrat Medium Italics" charset="1" panose="00000600000000000000"/>
      <p:regular r:id="rId56"/>
    </p:embeddedFont>
    <p:embeddedFont>
      <p:font typeface="Montserrat Semi-Bold" charset="1" panose="00000700000000000000"/>
      <p:regular r:id="rId57"/>
    </p:embeddedFont>
    <p:embeddedFont>
      <p:font typeface="Montserrat Semi-Bold Italics" charset="1" panose="00000700000000000000"/>
      <p:regular r:id="rId58"/>
    </p:embeddedFont>
    <p:embeddedFont>
      <p:font typeface="Montserrat Ultra-Bold" charset="1" panose="00000900000000000000"/>
      <p:regular r:id="rId59"/>
    </p:embeddedFont>
    <p:embeddedFont>
      <p:font typeface="Montserrat Ultra-Bold Italics" charset="1" panose="00000900000000000000"/>
      <p:regular r:id="rId60"/>
    </p:embeddedFont>
    <p:embeddedFont>
      <p:font typeface="Montserrat Heavy" charset="1" panose="00000A00000000000000"/>
      <p:regular r:id="rId61"/>
    </p:embeddedFont>
    <p:embeddedFont>
      <p:font typeface="Montserrat Heavy Italics" charset="1" panose="00000A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slides/slide1.xml" Type="http://schemas.openxmlformats.org/officeDocument/2006/relationships/slide"/><Relationship Id="rId64" Target="slides/slide2.xml" Type="http://schemas.openxmlformats.org/officeDocument/2006/relationships/slide"/><Relationship Id="rId65" Target="slides/slide3.xml" Type="http://schemas.openxmlformats.org/officeDocument/2006/relationships/slide"/><Relationship Id="rId66" Target="slides/slide4.xml" Type="http://schemas.openxmlformats.org/officeDocument/2006/relationships/slide"/><Relationship Id="rId67" Target="slides/slide5.xml" Type="http://schemas.openxmlformats.org/officeDocument/2006/relationships/slide"/><Relationship Id="rId68" Target="slides/slide6.xml" Type="http://schemas.openxmlformats.org/officeDocument/2006/relationships/slide"/><Relationship Id="rId69" Target="slides/slide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https://colab.research.google.com/drive/1av_kZCY4a6HwZa3dcYRP53-sWyAdEhYz?usp=sharing"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https://colab.research.google.com/drive/1av_kZCY4a6HwZa3dcYRP53-sWyAdEhYz?usp=sharing"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https://drive.google.com/drive/folders/1tNOT98q9WExxHofX7CSu9OOyhBjmcfX5?usp=sharing" TargetMode="External" Type="http://schemas.openxmlformats.org/officeDocument/2006/relationships/hyperlink"/><Relationship Id="rId3" Target="https://colab.research.google.com/drive/1av_kZCY4a6HwZa3dcYRP53-sWyAdEhYz?usp=sharing"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https://colab.research.google.com/drive/1av_kZCY4a6HwZa3dcYRP53-sWyAdEhYz?usp=sharing"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https://colab.research.google.com/drive/1av_kZCY4a6HwZa3dcYRP53-sWyAdEhYz?usp=sharing"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78286" y="6752711"/>
            <a:ext cx="4531428" cy="888842"/>
            <a:chOff x="0" y="0"/>
            <a:chExt cx="19553350" cy="3835400"/>
          </a:xfrm>
        </p:grpSpPr>
        <p:sp>
          <p:nvSpPr>
            <p:cNvPr name="Freeform 3" id="3"/>
            <p:cNvSpPr/>
            <p:nvPr/>
          </p:nvSpPr>
          <p:spPr>
            <a:xfrm flipH="false" flipV="false" rot="0">
              <a:off x="-12700" y="-12700"/>
              <a:ext cx="19578751" cy="3860800"/>
            </a:xfrm>
            <a:custGeom>
              <a:avLst/>
              <a:gdLst/>
              <a:ahLst/>
              <a:cxnLst/>
              <a:rect r="r" b="b" t="t" l="l"/>
              <a:pathLst>
                <a:path h="3860800" w="19578751">
                  <a:moveTo>
                    <a:pt x="18716420" y="0"/>
                  </a:moveTo>
                  <a:lnTo>
                    <a:pt x="862330" y="0"/>
                  </a:lnTo>
                  <a:cubicBezTo>
                    <a:pt x="389890" y="0"/>
                    <a:pt x="0" y="389890"/>
                    <a:pt x="0" y="862330"/>
                  </a:cubicBezTo>
                  <a:lnTo>
                    <a:pt x="0" y="2998470"/>
                  </a:lnTo>
                  <a:cubicBezTo>
                    <a:pt x="0" y="3470910"/>
                    <a:pt x="389890" y="3860800"/>
                    <a:pt x="862330" y="3860800"/>
                  </a:cubicBezTo>
                  <a:lnTo>
                    <a:pt x="18716420" y="3860800"/>
                  </a:lnTo>
                  <a:cubicBezTo>
                    <a:pt x="19188860" y="3860800"/>
                    <a:pt x="19578751" y="3470910"/>
                    <a:pt x="19578751" y="2998470"/>
                  </a:cubicBezTo>
                  <a:lnTo>
                    <a:pt x="19578751" y="862330"/>
                  </a:lnTo>
                  <a:cubicBezTo>
                    <a:pt x="19578751" y="389890"/>
                    <a:pt x="19188860" y="0"/>
                    <a:pt x="18716420" y="0"/>
                  </a:cubicBezTo>
                  <a:close/>
                  <a:moveTo>
                    <a:pt x="19388251" y="927100"/>
                  </a:moveTo>
                  <a:lnTo>
                    <a:pt x="19388251" y="2998470"/>
                  </a:lnTo>
                  <a:cubicBezTo>
                    <a:pt x="19388251" y="3365500"/>
                    <a:pt x="19083451" y="3670300"/>
                    <a:pt x="18716420" y="3670300"/>
                  </a:cubicBezTo>
                  <a:lnTo>
                    <a:pt x="862330" y="3670300"/>
                  </a:lnTo>
                  <a:cubicBezTo>
                    <a:pt x="495300" y="3670300"/>
                    <a:pt x="190500" y="3365500"/>
                    <a:pt x="190500" y="2998470"/>
                  </a:cubicBezTo>
                  <a:lnTo>
                    <a:pt x="190500" y="862330"/>
                  </a:lnTo>
                  <a:cubicBezTo>
                    <a:pt x="190500" y="495300"/>
                    <a:pt x="495300" y="190500"/>
                    <a:pt x="862330" y="190500"/>
                  </a:cubicBezTo>
                  <a:lnTo>
                    <a:pt x="18716420" y="190500"/>
                  </a:lnTo>
                  <a:cubicBezTo>
                    <a:pt x="19083451" y="190500"/>
                    <a:pt x="19388251" y="495300"/>
                    <a:pt x="19388251" y="862330"/>
                  </a:cubicBezTo>
                  <a:lnTo>
                    <a:pt x="19388251" y="927100"/>
                  </a:lnTo>
                  <a:close/>
                </a:path>
              </a:pathLst>
            </a:custGeom>
            <a:solidFill>
              <a:srgbClr val="F9C041"/>
            </a:solidFill>
          </p:spPr>
        </p:sp>
      </p:grpSp>
      <p:sp>
        <p:nvSpPr>
          <p:cNvPr name="Freeform 4" id="4"/>
          <p:cNvSpPr/>
          <p:nvPr/>
        </p:nvSpPr>
        <p:spPr>
          <a:xfrm flipH="false" flipV="false" rot="0">
            <a:off x="1028700" y="1028700"/>
            <a:ext cx="1101154" cy="1291332"/>
          </a:xfrm>
          <a:custGeom>
            <a:avLst/>
            <a:gdLst/>
            <a:ahLst/>
            <a:cxnLst/>
            <a:rect r="r" b="b" t="t" l="l"/>
            <a:pathLst>
              <a:path h="1291332" w="1101154">
                <a:moveTo>
                  <a:pt x="0" y="0"/>
                </a:moveTo>
                <a:lnTo>
                  <a:pt x="1101154" y="0"/>
                </a:lnTo>
                <a:lnTo>
                  <a:pt x="1101154" y="1291332"/>
                </a:lnTo>
                <a:lnTo>
                  <a:pt x="0" y="1291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7966968"/>
            <a:ext cx="1101154" cy="1291332"/>
          </a:xfrm>
          <a:custGeom>
            <a:avLst/>
            <a:gdLst/>
            <a:ahLst/>
            <a:cxnLst/>
            <a:rect r="r" b="b" t="t" l="l"/>
            <a:pathLst>
              <a:path h="1291332" w="1101154">
                <a:moveTo>
                  <a:pt x="0" y="0"/>
                </a:moveTo>
                <a:lnTo>
                  <a:pt x="1101154" y="0"/>
                </a:lnTo>
                <a:lnTo>
                  <a:pt x="1101154" y="1291332"/>
                </a:lnTo>
                <a:lnTo>
                  <a:pt x="0" y="1291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6158146" y="7966968"/>
            <a:ext cx="1101154" cy="1291332"/>
          </a:xfrm>
          <a:custGeom>
            <a:avLst/>
            <a:gdLst/>
            <a:ahLst/>
            <a:cxnLst/>
            <a:rect r="r" b="b" t="t" l="l"/>
            <a:pathLst>
              <a:path h="1291332" w="1101154">
                <a:moveTo>
                  <a:pt x="1101154" y="0"/>
                </a:moveTo>
                <a:lnTo>
                  <a:pt x="0" y="0"/>
                </a:lnTo>
                <a:lnTo>
                  <a:pt x="0" y="1291332"/>
                </a:lnTo>
                <a:lnTo>
                  <a:pt x="1101154" y="1291332"/>
                </a:lnTo>
                <a:lnTo>
                  <a:pt x="11011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158146" y="1028700"/>
            <a:ext cx="1101154" cy="1291332"/>
          </a:xfrm>
          <a:custGeom>
            <a:avLst/>
            <a:gdLst/>
            <a:ahLst/>
            <a:cxnLst/>
            <a:rect r="r" b="b" t="t" l="l"/>
            <a:pathLst>
              <a:path h="1291332" w="1101154">
                <a:moveTo>
                  <a:pt x="1101154" y="0"/>
                </a:moveTo>
                <a:lnTo>
                  <a:pt x="0" y="0"/>
                </a:lnTo>
                <a:lnTo>
                  <a:pt x="0" y="1291332"/>
                </a:lnTo>
                <a:lnTo>
                  <a:pt x="1101154" y="1291332"/>
                </a:lnTo>
                <a:lnTo>
                  <a:pt x="11011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370958" y="4934561"/>
            <a:ext cx="13546084" cy="1944436"/>
          </a:xfrm>
          <a:prstGeom prst="rect">
            <a:avLst/>
          </a:prstGeom>
        </p:spPr>
        <p:txBody>
          <a:bodyPr anchor="t" rtlCol="false" tIns="0" lIns="0" bIns="0" rIns="0">
            <a:spAutoFit/>
          </a:bodyPr>
          <a:lstStyle/>
          <a:p>
            <a:pPr algn="ctr">
              <a:lnSpc>
                <a:spcPts val="14542"/>
              </a:lnSpc>
            </a:pPr>
            <a:r>
              <a:rPr lang="en-US" sz="14542">
                <a:solidFill>
                  <a:srgbClr val="000000"/>
                </a:solidFill>
                <a:latin typeface="League Spartan Bold"/>
              </a:rPr>
              <a:t>PORTFOLIO</a:t>
            </a:r>
          </a:p>
        </p:txBody>
      </p:sp>
      <p:sp>
        <p:nvSpPr>
          <p:cNvPr name="TextBox 9" id="9"/>
          <p:cNvSpPr txBox="true"/>
          <p:nvPr/>
        </p:nvSpPr>
        <p:spPr>
          <a:xfrm rot="0">
            <a:off x="3960448" y="3199430"/>
            <a:ext cx="10367104" cy="1162806"/>
          </a:xfrm>
          <a:prstGeom prst="rect">
            <a:avLst/>
          </a:prstGeom>
        </p:spPr>
        <p:txBody>
          <a:bodyPr anchor="t" rtlCol="false" tIns="0" lIns="0" bIns="0" rIns="0">
            <a:spAutoFit/>
          </a:bodyPr>
          <a:lstStyle/>
          <a:p>
            <a:pPr algn="ctr">
              <a:lnSpc>
                <a:spcPts val="8654"/>
              </a:lnSpc>
            </a:pPr>
            <a:r>
              <a:rPr lang="en-US" sz="8654">
                <a:solidFill>
                  <a:srgbClr val="F9C041"/>
                </a:solidFill>
                <a:latin typeface="Aileron Bold"/>
              </a:rPr>
              <a:t>SPATIAL ANALYSIS</a:t>
            </a:r>
          </a:p>
        </p:txBody>
      </p:sp>
      <p:sp>
        <p:nvSpPr>
          <p:cNvPr name="TextBox 10" id="10"/>
          <p:cNvSpPr txBox="true"/>
          <p:nvPr/>
        </p:nvSpPr>
        <p:spPr>
          <a:xfrm rot="0">
            <a:off x="7052860" y="6968059"/>
            <a:ext cx="4182280" cy="410522"/>
          </a:xfrm>
          <a:prstGeom prst="rect">
            <a:avLst/>
          </a:prstGeom>
        </p:spPr>
        <p:txBody>
          <a:bodyPr anchor="t" rtlCol="false" tIns="0" lIns="0" bIns="0" rIns="0">
            <a:spAutoFit/>
          </a:bodyPr>
          <a:lstStyle/>
          <a:p>
            <a:pPr algn="ctr">
              <a:lnSpc>
                <a:spcPts val="3334"/>
              </a:lnSpc>
            </a:pPr>
            <a:r>
              <a:rPr lang="en-US" sz="2381" spc="357">
                <a:solidFill>
                  <a:srgbClr val="000000"/>
                </a:solidFill>
                <a:latin typeface="Aileron"/>
              </a:rPr>
              <a:t>by Karina Khairan</a:t>
            </a:r>
          </a:p>
        </p:txBody>
      </p:sp>
      <p:sp>
        <p:nvSpPr>
          <p:cNvPr name="TextBox 11" id="11"/>
          <p:cNvSpPr txBox="true"/>
          <p:nvPr/>
        </p:nvSpPr>
        <p:spPr>
          <a:xfrm rot="0">
            <a:off x="7105142" y="8928100"/>
            <a:ext cx="4077715" cy="330200"/>
          </a:xfrm>
          <a:prstGeom prst="rect">
            <a:avLst/>
          </a:prstGeom>
        </p:spPr>
        <p:txBody>
          <a:bodyPr anchor="t" rtlCol="false" tIns="0" lIns="0" bIns="0" rIns="0">
            <a:spAutoFit/>
          </a:bodyPr>
          <a:lstStyle/>
          <a:p>
            <a:pPr algn="ctr">
              <a:lnSpc>
                <a:spcPts val="2799"/>
              </a:lnSpc>
            </a:pPr>
            <a:r>
              <a:rPr lang="en-US" sz="1999">
                <a:solidFill>
                  <a:srgbClr val="000000"/>
                </a:solidFill>
                <a:latin typeface="Montserrat"/>
              </a:rPr>
              <a:t>www.reallygreatsite.com</a:t>
            </a:r>
          </a:p>
        </p:txBody>
      </p:sp>
      <p:sp>
        <p:nvSpPr>
          <p:cNvPr name="TextBox 12" id="12"/>
          <p:cNvSpPr txBox="true"/>
          <p:nvPr/>
        </p:nvSpPr>
        <p:spPr>
          <a:xfrm rot="0">
            <a:off x="334713" y="9481392"/>
            <a:ext cx="2489128" cy="554745"/>
          </a:xfrm>
          <a:prstGeom prst="rect">
            <a:avLst/>
          </a:prstGeom>
        </p:spPr>
        <p:txBody>
          <a:bodyPr anchor="t" rtlCol="false" tIns="0" lIns="0" bIns="0" rIns="0">
            <a:spAutoFit/>
          </a:bodyPr>
          <a:lstStyle/>
          <a:p>
            <a:pPr>
              <a:lnSpc>
                <a:spcPts val="4598"/>
              </a:lnSpc>
            </a:pPr>
            <a:r>
              <a:rPr lang="en-US" sz="3284">
                <a:solidFill>
                  <a:srgbClr val="000000"/>
                </a:solidFill>
                <a:latin typeface="League Spartan Bold"/>
              </a:rPr>
              <a:t>PROJECT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701236" cy="1913890"/>
          </a:xfrm>
        </p:grpSpPr>
        <p:sp>
          <p:nvSpPr>
            <p:cNvPr name="Freeform 3" id="3"/>
            <p:cNvSpPr/>
            <p:nvPr/>
          </p:nvSpPr>
          <p:spPr>
            <a:xfrm flipH="false" flipV="false" rot="0">
              <a:off x="0" y="0"/>
              <a:ext cx="1701235" cy="1913890"/>
            </a:xfrm>
            <a:custGeom>
              <a:avLst/>
              <a:gdLst/>
              <a:ahLst/>
              <a:cxnLst/>
              <a:rect r="r" b="b" t="t" l="l"/>
              <a:pathLst>
                <a:path h="1913890" w="1701235">
                  <a:moveTo>
                    <a:pt x="0" y="0"/>
                  </a:moveTo>
                  <a:lnTo>
                    <a:pt x="1701235" y="0"/>
                  </a:lnTo>
                  <a:lnTo>
                    <a:pt x="1701235" y="1913890"/>
                  </a:lnTo>
                  <a:lnTo>
                    <a:pt x="0" y="1913890"/>
                  </a:lnTo>
                  <a:close/>
                </a:path>
              </a:pathLst>
            </a:custGeom>
            <a:solidFill>
              <a:srgbClr val="FFD372">
                <a:alpha val="17647"/>
              </a:srgbClr>
            </a:solidFill>
          </p:spPr>
        </p:sp>
      </p:grpSp>
      <p:grpSp>
        <p:nvGrpSpPr>
          <p:cNvPr name="Group 4" id="4"/>
          <p:cNvGrpSpPr/>
          <p:nvPr/>
        </p:nvGrpSpPr>
        <p:grpSpPr>
          <a:xfrm rot="0">
            <a:off x="9144000" y="0"/>
            <a:ext cx="9144000" cy="10287000"/>
            <a:chOff x="0" y="0"/>
            <a:chExt cx="1701236" cy="1913890"/>
          </a:xfrm>
        </p:grpSpPr>
        <p:sp>
          <p:nvSpPr>
            <p:cNvPr name="Freeform 5" id="5"/>
            <p:cNvSpPr/>
            <p:nvPr/>
          </p:nvSpPr>
          <p:spPr>
            <a:xfrm flipH="false" flipV="false" rot="0">
              <a:off x="0" y="0"/>
              <a:ext cx="1701235" cy="1913890"/>
            </a:xfrm>
            <a:custGeom>
              <a:avLst/>
              <a:gdLst/>
              <a:ahLst/>
              <a:cxnLst/>
              <a:rect r="r" b="b" t="t" l="l"/>
              <a:pathLst>
                <a:path h="1913890" w="1701235">
                  <a:moveTo>
                    <a:pt x="0" y="0"/>
                  </a:moveTo>
                  <a:lnTo>
                    <a:pt x="1701235" y="0"/>
                  </a:lnTo>
                  <a:lnTo>
                    <a:pt x="1701235" y="1913890"/>
                  </a:lnTo>
                  <a:lnTo>
                    <a:pt x="0" y="1913890"/>
                  </a:lnTo>
                  <a:close/>
                </a:path>
              </a:pathLst>
            </a:custGeom>
            <a:solidFill>
              <a:srgbClr val="DDDDDD">
                <a:alpha val="17647"/>
              </a:srgbClr>
            </a:solidFill>
          </p:spPr>
        </p:sp>
      </p:grpSp>
      <p:sp>
        <p:nvSpPr>
          <p:cNvPr name="TextBox 6" id="6"/>
          <p:cNvSpPr txBox="true"/>
          <p:nvPr/>
        </p:nvSpPr>
        <p:spPr>
          <a:xfrm rot="0">
            <a:off x="15272439" y="698500"/>
            <a:ext cx="1986861" cy="330200"/>
          </a:xfrm>
          <a:prstGeom prst="rect">
            <a:avLst/>
          </a:prstGeom>
        </p:spPr>
        <p:txBody>
          <a:bodyPr anchor="t" rtlCol="false" tIns="0" lIns="0" bIns="0" rIns="0">
            <a:spAutoFit/>
          </a:bodyPr>
          <a:lstStyle/>
          <a:p>
            <a:pPr algn="r">
              <a:lnSpc>
                <a:spcPts val="2799"/>
              </a:lnSpc>
            </a:pPr>
            <a:r>
              <a:rPr lang="en-US" sz="1999">
                <a:solidFill>
                  <a:srgbClr val="000000"/>
                </a:solidFill>
                <a:latin typeface="Montserrat"/>
              </a:rPr>
              <a:t>Page 02 of 15</a:t>
            </a:r>
          </a:p>
        </p:txBody>
      </p:sp>
      <p:sp>
        <p:nvSpPr>
          <p:cNvPr name="TextBox 7" id="7"/>
          <p:cNvSpPr txBox="true"/>
          <p:nvPr/>
        </p:nvSpPr>
        <p:spPr>
          <a:xfrm rot="0">
            <a:off x="1028700" y="8928100"/>
            <a:ext cx="11772715" cy="330200"/>
          </a:xfrm>
          <a:prstGeom prst="rect">
            <a:avLst/>
          </a:prstGeom>
        </p:spPr>
        <p:txBody>
          <a:bodyPr anchor="t" rtlCol="false" tIns="0" lIns="0" bIns="0" rIns="0">
            <a:spAutoFit/>
          </a:bodyPr>
          <a:lstStyle/>
          <a:p>
            <a:pPr>
              <a:lnSpc>
                <a:spcPts val="2799"/>
              </a:lnSpc>
            </a:pPr>
            <a:r>
              <a:rPr lang="en-US" sz="1999" u="sng">
                <a:solidFill>
                  <a:srgbClr val="000000"/>
                </a:solidFill>
                <a:latin typeface="Montserrat"/>
                <a:hlinkClick r:id="rId2" tooltip="https://colab.research.google.com/drive/1av_kZCY4a6HwZa3dcYRP53-sWyAdEhYz?usp=sharing"/>
              </a:rPr>
              <a:t>www.reallygreatsite.com</a:t>
            </a:r>
          </a:p>
        </p:txBody>
      </p:sp>
      <p:sp>
        <p:nvSpPr>
          <p:cNvPr name="TextBox 8" id="8"/>
          <p:cNvSpPr txBox="true"/>
          <p:nvPr/>
        </p:nvSpPr>
        <p:spPr>
          <a:xfrm rot="0">
            <a:off x="-19598" y="4273645"/>
            <a:ext cx="18307598" cy="1928118"/>
          </a:xfrm>
          <a:prstGeom prst="rect">
            <a:avLst/>
          </a:prstGeom>
        </p:spPr>
        <p:txBody>
          <a:bodyPr anchor="t" rtlCol="false" tIns="0" lIns="0" bIns="0" rIns="0">
            <a:spAutoFit/>
          </a:bodyPr>
          <a:lstStyle/>
          <a:p>
            <a:pPr algn="ctr">
              <a:lnSpc>
                <a:spcPts val="7849"/>
              </a:lnSpc>
            </a:pPr>
            <a:r>
              <a:rPr lang="en-US" sz="5130" spc="66">
                <a:solidFill>
                  <a:srgbClr val="000000"/>
                </a:solidFill>
                <a:latin typeface="League Spartan Bold"/>
              </a:rPr>
              <a:t>ANALISIS SPASIAL KETERJANGKAUAN PUSKESMAS KE PEMUKIMAN DI KABUPATEN SIJUNJUNG</a:t>
            </a:r>
          </a:p>
        </p:txBody>
      </p:sp>
      <p:sp>
        <p:nvSpPr>
          <p:cNvPr name="TextBox 9" id="9"/>
          <p:cNvSpPr txBox="true"/>
          <p:nvPr/>
        </p:nvSpPr>
        <p:spPr>
          <a:xfrm rot="0">
            <a:off x="4960934" y="2831373"/>
            <a:ext cx="8366133" cy="1223794"/>
          </a:xfrm>
          <a:prstGeom prst="rect">
            <a:avLst/>
          </a:prstGeom>
        </p:spPr>
        <p:txBody>
          <a:bodyPr anchor="t" rtlCol="false" tIns="0" lIns="0" bIns="0" rIns="0">
            <a:spAutoFit/>
          </a:bodyPr>
          <a:lstStyle/>
          <a:p>
            <a:pPr algn="ctr">
              <a:lnSpc>
                <a:spcPts val="9359"/>
              </a:lnSpc>
            </a:pPr>
            <a:r>
              <a:rPr lang="en-US" sz="8829">
                <a:solidFill>
                  <a:srgbClr val="F9C041"/>
                </a:solidFill>
                <a:latin typeface="Amsterdam Four Bold"/>
              </a:rPr>
              <a:t>Welcome</a:t>
            </a:r>
          </a:p>
        </p:txBody>
      </p:sp>
      <p:sp>
        <p:nvSpPr>
          <p:cNvPr name="TextBox 10" id="10"/>
          <p:cNvSpPr txBox="true"/>
          <p:nvPr/>
        </p:nvSpPr>
        <p:spPr>
          <a:xfrm rot="0">
            <a:off x="1781054" y="6163663"/>
            <a:ext cx="14706293" cy="709141"/>
          </a:xfrm>
          <a:prstGeom prst="rect">
            <a:avLst/>
          </a:prstGeom>
        </p:spPr>
        <p:txBody>
          <a:bodyPr anchor="t" rtlCol="false" tIns="0" lIns="0" bIns="0" rIns="0">
            <a:spAutoFit/>
          </a:bodyPr>
          <a:lstStyle/>
          <a:p>
            <a:pPr algn="ctr">
              <a:lnSpc>
                <a:spcPts val="2913"/>
              </a:lnSpc>
            </a:pPr>
            <a:r>
              <a:rPr lang="en-US" sz="2081" spc="33">
                <a:solidFill>
                  <a:srgbClr val="000000"/>
                </a:solidFill>
                <a:latin typeface="Montserrat"/>
              </a:rPr>
              <a:t>Identifikasi jarak antara pemukiman dengan puskesmas yang ada di wilayah Kabupaten Sijunjung menggunakan Sistem Informasi Geografis dan bahasa pemrograman Python.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9228" y="0"/>
            <a:ext cx="5748772" cy="10287000"/>
            <a:chOff x="0" y="0"/>
            <a:chExt cx="1069556" cy="1913890"/>
          </a:xfrm>
        </p:grpSpPr>
        <p:sp>
          <p:nvSpPr>
            <p:cNvPr name="Freeform 3" id="3"/>
            <p:cNvSpPr/>
            <p:nvPr/>
          </p:nvSpPr>
          <p:spPr>
            <a:xfrm flipH="false" flipV="false" rot="0">
              <a:off x="0" y="0"/>
              <a:ext cx="1069556" cy="1913890"/>
            </a:xfrm>
            <a:custGeom>
              <a:avLst/>
              <a:gdLst/>
              <a:ahLst/>
              <a:cxnLst/>
              <a:rect r="r" b="b" t="t" l="l"/>
              <a:pathLst>
                <a:path h="1913890" w="1069556">
                  <a:moveTo>
                    <a:pt x="0" y="0"/>
                  </a:moveTo>
                  <a:lnTo>
                    <a:pt x="1069556" y="0"/>
                  </a:lnTo>
                  <a:lnTo>
                    <a:pt x="1069556" y="1913890"/>
                  </a:lnTo>
                  <a:lnTo>
                    <a:pt x="0" y="1913890"/>
                  </a:lnTo>
                  <a:close/>
                </a:path>
              </a:pathLst>
            </a:custGeom>
            <a:solidFill>
              <a:srgbClr val="FFD372"/>
            </a:solidFill>
          </p:spPr>
        </p:sp>
      </p:grpSp>
      <p:grpSp>
        <p:nvGrpSpPr>
          <p:cNvPr name="Group 4" id="4"/>
          <p:cNvGrpSpPr/>
          <p:nvPr/>
        </p:nvGrpSpPr>
        <p:grpSpPr>
          <a:xfrm rot="0">
            <a:off x="9504934" y="1985680"/>
            <a:ext cx="6934902" cy="6201957"/>
            <a:chOff x="0" y="0"/>
            <a:chExt cx="9246536" cy="8269275"/>
          </a:xfrm>
        </p:grpSpPr>
        <p:pic>
          <p:nvPicPr>
            <p:cNvPr name="Picture 5" id="5"/>
            <p:cNvPicPr>
              <a:picLocks noChangeAspect="true"/>
            </p:cNvPicPr>
            <p:nvPr/>
          </p:nvPicPr>
          <p:blipFill>
            <a:blip r:embed="rId2"/>
            <a:srcRect l="14129" t="0" r="14129" b="0"/>
            <a:stretch>
              <a:fillRect/>
            </a:stretch>
          </p:blipFill>
          <p:spPr>
            <a:xfrm flipH="false" flipV="false">
              <a:off x="0" y="0"/>
              <a:ext cx="9246536" cy="8269275"/>
            </a:xfrm>
            <a:prstGeom prst="rect">
              <a:avLst/>
            </a:prstGeom>
          </p:spPr>
        </p:pic>
      </p:grpSp>
      <p:sp>
        <p:nvSpPr>
          <p:cNvPr name="Freeform 6" id="6"/>
          <p:cNvSpPr/>
          <p:nvPr/>
        </p:nvSpPr>
        <p:spPr>
          <a:xfrm flipH="false" flipV="false" rot="0">
            <a:off x="15620372" y="4608613"/>
            <a:ext cx="1638928" cy="1069773"/>
          </a:xfrm>
          <a:custGeom>
            <a:avLst/>
            <a:gdLst/>
            <a:ahLst/>
            <a:cxnLst/>
            <a:rect r="r" b="b" t="t" l="l"/>
            <a:pathLst>
              <a:path h="1069773" w="1638928">
                <a:moveTo>
                  <a:pt x="0" y="0"/>
                </a:moveTo>
                <a:lnTo>
                  <a:pt x="1638928" y="0"/>
                </a:lnTo>
                <a:lnTo>
                  <a:pt x="1638928" y="1069774"/>
                </a:lnTo>
                <a:lnTo>
                  <a:pt x="0" y="1069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194724" y="8392768"/>
            <a:ext cx="4077715" cy="330200"/>
          </a:xfrm>
          <a:prstGeom prst="rect">
            <a:avLst/>
          </a:prstGeom>
        </p:spPr>
        <p:txBody>
          <a:bodyPr anchor="t" rtlCol="false" tIns="0" lIns="0" bIns="0" rIns="0">
            <a:spAutoFit/>
          </a:bodyPr>
          <a:lstStyle/>
          <a:p>
            <a:pPr algn="ctr">
              <a:lnSpc>
                <a:spcPts val="2799"/>
              </a:lnSpc>
            </a:pPr>
            <a:r>
              <a:rPr lang="en-US" sz="1999" u="sng">
                <a:solidFill>
                  <a:srgbClr val="000000"/>
                </a:solidFill>
                <a:latin typeface="Montserrat"/>
                <a:hlinkClick r:id="rId5" tooltip="https://colab.research.google.com/drive/1av_kZCY4a6HwZa3dcYRP53-sWyAdEhYz?usp=sharing"/>
              </a:rPr>
              <a:t>www.reallygreatsite.com</a:t>
            </a:r>
          </a:p>
        </p:txBody>
      </p:sp>
      <p:sp>
        <p:nvSpPr>
          <p:cNvPr name="TextBox 8" id="8"/>
          <p:cNvSpPr txBox="true"/>
          <p:nvPr/>
        </p:nvSpPr>
        <p:spPr>
          <a:xfrm rot="0">
            <a:off x="326782" y="626037"/>
            <a:ext cx="8107731" cy="4274577"/>
          </a:xfrm>
          <a:prstGeom prst="rect">
            <a:avLst/>
          </a:prstGeom>
        </p:spPr>
        <p:txBody>
          <a:bodyPr anchor="t" rtlCol="false" tIns="0" lIns="0" bIns="0" rIns="0">
            <a:spAutoFit/>
          </a:bodyPr>
          <a:lstStyle/>
          <a:p>
            <a:pPr>
              <a:lnSpc>
                <a:spcPts val="8518"/>
              </a:lnSpc>
            </a:pPr>
            <a:r>
              <a:rPr lang="en-US" sz="6084">
                <a:solidFill>
                  <a:srgbClr val="000000"/>
                </a:solidFill>
                <a:latin typeface="League Spartan Bold"/>
              </a:rPr>
              <a:t>ANALISIS SPASIAL KETERJANGKAUAN PUSKESMAS KE </a:t>
            </a:r>
          </a:p>
          <a:p>
            <a:pPr>
              <a:lnSpc>
                <a:spcPts val="8518"/>
              </a:lnSpc>
            </a:pPr>
            <a:r>
              <a:rPr lang="en-US" sz="6084">
                <a:solidFill>
                  <a:srgbClr val="000000"/>
                </a:solidFill>
                <a:latin typeface="League Spartan Bold"/>
              </a:rPr>
              <a:t>PEMUKIMAN</a:t>
            </a:r>
          </a:p>
        </p:txBody>
      </p:sp>
      <p:sp>
        <p:nvSpPr>
          <p:cNvPr name="TextBox 9" id="9"/>
          <p:cNvSpPr txBox="true"/>
          <p:nvPr/>
        </p:nvSpPr>
        <p:spPr>
          <a:xfrm rot="0">
            <a:off x="326782" y="4814889"/>
            <a:ext cx="8817218" cy="4821556"/>
          </a:xfrm>
          <a:prstGeom prst="rect">
            <a:avLst/>
          </a:prstGeom>
        </p:spPr>
        <p:txBody>
          <a:bodyPr anchor="t" rtlCol="false" tIns="0" lIns="0" bIns="0" rIns="0">
            <a:spAutoFit/>
          </a:bodyPr>
          <a:lstStyle/>
          <a:p>
            <a:pPr algn="just">
              <a:lnSpc>
                <a:spcPts val="3839"/>
              </a:lnSpc>
            </a:pPr>
            <a:r>
              <a:rPr lang="en-US" sz="2399">
                <a:solidFill>
                  <a:srgbClr val="000000"/>
                </a:solidFill>
                <a:latin typeface="Montserrat"/>
              </a:rPr>
              <a:t>Dalam rangka meningkatkan aksesibilitas dan kualitas pelayanan kesehatan, perlu dilakukan identifikasi jarak antara pemukiman dengan puskesmas yang ada di wilayah Kabupaten Sijunjung. Hal ini dikarenakan puskesmas merupakan fasilitas kesehatan yang memiliki peran penting dalam menyediakan pelayanan kesehatan dasar kepada</a:t>
            </a:r>
            <a:r>
              <a:rPr lang="en-US" sz="2399">
                <a:solidFill>
                  <a:srgbClr val="000000"/>
                </a:solidFill>
                <a:latin typeface="Montserrat"/>
              </a:rPr>
              <a:t> masyarakat. Kali ini, diperlukan proses identifikasi yang efektif sehingga dilakukan menggunakan Sistem Informasi Geografis dan bahasa pemrograman Python.</a:t>
            </a:r>
          </a:p>
        </p:txBody>
      </p:sp>
      <p:sp>
        <p:nvSpPr>
          <p:cNvPr name="TextBox 10" id="10"/>
          <p:cNvSpPr txBox="true"/>
          <p:nvPr/>
        </p:nvSpPr>
        <p:spPr>
          <a:xfrm rot="0">
            <a:off x="15272439" y="9229725"/>
            <a:ext cx="1986861" cy="330200"/>
          </a:xfrm>
          <a:prstGeom prst="rect">
            <a:avLst/>
          </a:prstGeom>
        </p:spPr>
        <p:txBody>
          <a:bodyPr anchor="t" rtlCol="false" tIns="0" lIns="0" bIns="0" rIns="0">
            <a:spAutoFit/>
          </a:bodyPr>
          <a:lstStyle/>
          <a:p>
            <a:pPr algn="r">
              <a:lnSpc>
                <a:spcPts val="2799"/>
              </a:lnSpc>
            </a:pPr>
            <a:r>
              <a:rPr lang="en-US" sz="1999">
                <a:solidFill>
                  <a:srgbClr val="000000"/>
                </a:solidFill>
                <a:latin typeface="Montserrat"/>
              </a:rPr>
              <a:t>Page 03 of 15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2391410" cy="12595168"/>
          </a:xfrm>
        </p:grpSpPr>
        <p:sp>
          <p:nvSpPr>
            <p:cNvPr name="Freeform 3" id="3"/>
            <p:cNvSpPr/>
            <p:nvPr/>
          </p:nvSpPr>
          <p:spPr>
            <a:xfrm flipH="false" flipV="false" rot="0">
              <a:off x="0" y="0"/>
              <a:ext cx="22391410" cy="12595168"/>
            </a:xfrm>
            <a:custGeom>
              <a:avLst/>
              <a:gdLst/>
              <a:ahLst/>
              <a:cxnLst/>
              <a:rect r="r" b="b" t="t" l="l"/>
              <a:pathLst>
                <a:path h="12595168" w="22391410">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sp>
      </p:grpSp>
      <p:sp>
        <p:nvSpPr>
          <p:cNvPr name="AutoShape 4" id="4"/>
          <p:cNvSpPr/>
          <p:nvPr/>
        </p:nvSpPr>
        <p:spPr>
          <a:xfrm rot="0">
            <a:off x="1323474" y="9258300"/>
            <a:ext cx="13697978" cy="0"/>
          </a:xfrm>
          <a:prstGeom prst="line">
            <a:avLst/>
          </a:prstGeom>
          <a:ln cap="flat" w="19050">
            <a:solidFill>
              <a:srgbClr val="F9C041"/>
            </a:solidFill>
            <a:prstDash val="solid"/>
            <a:headEnd type="none" len="sm" w="sm"/>
            <a:tailEnd type="none" len="sm" w="sm"/>
          </a:ln>
        </p:spPr>
      </p:sp>
      <p:sp>
        <p:nvSpPr>
          <p:cNvPr name="TextBox 5" id="5"/>
          <p:cNvSpPr txBox="true"/>
          <p:nvPr/>
        </p:nvSpPr>
        <p:spPr>
          <a:xfrm rot="0">
            <a:off x="15272439" y="698500"/>
            <a:ext cx="1986861" cy="330200"/>
          </a:xfrm>
          <a:prstGeom prst="rect">
            <a:avLst/>
          </a:prstGeom>
        </p:spPr>
        <p:txBody>
          <a:bodyPr anchor="t" rtlCol="false" tIns="0" lIns="0" bIns="0" rIns="0">
            <a:spAutoFit/>
          </a:bodyPr>
          <a:lstStyle/>
          <a:p>
            <a:pPr algn="r">
              <a:lnSpc>
                <a:spcPts val="2799"/>
              </a:lnSpc>
            </a:pPr>
            <a:r>
              <a:rPr lang="en-US" sz="1999">
                <a:solidFill>
                  <a:srgbClr val="000000"/>
                </a:solidFill>
                <a:latin typeface="Montserrat"/>
              </a:rPr>
              <a:t>Page 04 of 15</a:t>
            </a:r>
          </a:p>
        </p:txBody>
      </p:sp>
      <p:sp>
        <p:nvSpPr>
          <p:cNvPr name="TextBox 6" id="6"/>
          <p:cNvSpPr txBox="true"/>
          <p:nvPr/>
        </p:nvSpPr>
        <p:spPr>
          <a:xfrm rot="0">
            <a:off x="1712156" y="1208112"/>
            <a:ext cx="11142167" cy="853824"/>
          </a:xfrm>
          <a:prstGeom prst="rect">
            <a:avLst/>
          </a:prstGeom>
        </p:spPr>
        <p:txBody>
          <a:bodyPr anchor="t" rtlCol="false" tIns="0" lIns="0" bIns="0" rIns="0">
            <a:spAutoFit/>
          </a:bodyPr>
          <a:lstStyle/>
          <a:p>
            <a:pPr>
              <a:lnSpc>
                <a:spcPts val="6042"/>
              </a:lnSpc>
            </a:pPr>
            <a:r>
              <a:rPr lang="en-US" sz="5700">
                <a:solidFill>
                  <a:srgbClr val="000000"/>
                </a:solidFill>
                <a:latin typeface="Poppins Bold"/>
              </a:rPr>
              <a:t>SPATIAL ANALYSIS</a:t>
            </a:r>
          </a:p>
        </p:txBody>
      </p:sp>
      <p:sp>
        <p:nvSpPr>
          <p:cNvPr name="TextBox 7" id="7"/>
          <p:cNvSpPr txBox="true"/>
          <p:nvPr/>
        </p:nvSpPr>
        <p:spPr>
          <a:xfrm rot="0">
            <a:off x="1712156" y="4222123"/>
            <a:ext cx="2943426" cy="409575"/>
          </a:xfrm>
          <a:prstGeom prst="rect">
            <a:avLst/>
          </a:prstGeom>
        </p:spPr>
        <p:txBody>
          <a:bodyPr anchor="t" rtlCol="false" tIns="0" lIns="0" bIns="0" rIns="0">
            <a:spAutoFit/>
          </a:bodyPr>
          <a:lstStyle/>
          <a:p>
            <a:pPr>
              <a:lnSpc>
                <a:spcPts val="3359"/>
              </a:lnSpc>
            </a:pPr>
            <a:r>
              <a:rPr lang="en-US" sz="2799">
                <a:solidFill>
                  <a:srgbClr val="F9C041"/>
                </a:solidFill>
                <a:latin typeface="Montserrat Medium"/>
              </a:rPr>
              <a:t>DATASET</a:t>
            </a:r>
          </a:p>
        </p:txBody>
      </p:sp>
      <p:sp>
        <p:nvSpPr>
          <p:cNvPr name="TextBox 8" id="8"/>
          <p:cNvSpPr txBox="true"/>
          <p:nvPr/>
        </p:nvSpPr>
        <p:spPr>
          <a:xfrm rot="0">
            <a:off x="1712156" y="2800749"/>
            <a:ext cx="2943426" cy="1428750"/>
          </a:xfrm>
          <a:prstGeom prst="rect">
            <a:avLst/>
          </a:prstGeom>
        </p:spPr>
        <p:txBody>
          <a:bodyPr anchor="t" rtlCol="false" tIns="0" lIns="0" bIns="0" rIns="0">
            <a:spAutoFit/>
          </a:bodyPr>
          <a:lstStyle/>
          <a:p>
            <a:pPr>
              <a:lnSpc>
                <a:spcPts val="11397"/>
              </a:lnSpc>
            </a:pPr>
            <a:r>
              <a:rPr lang="en-US" sz="9497">
                <a:solidFill>
                  <a:srgbClr val="F9C041"/>
                </a:solidFill>
                <a:latin typeface="League Spartan Bold"/>
              </a:rPr>
              <a:t>01</a:t>
            </a:r>
          </a:p>
        </p:txBody>
      </p:sp>
      <p:sp>
        <p:nvSpPr>
          <p:cNvPr name="TextBox 9" id="9"/>
          <p:cNvSpPr txBox="true"/>
          <p:nvPr/>
        </p:nvSpPr>
        <p:spPr>
          <a:xfrm rot="0">
            <a:off x="7252663" y="4224873"/>
            <a:ext cx="3891712" cy="409575"/>
          </a:xfrm>
          <a:prstGeom prst="rect">
            <a:avLst/>
          </a:prstGeom>
        </p:spPr>
        <p:txBody>
          <a:bodyPr anchor="t" rtlCol="false" tIns="0" lIns="0" bIns="0" rIns="0">
            <a:spAutoFit/>
          </a:bodyPr>
          <a:lstStyle/>
          <a:p>
            <a:pPr>
              <a:lnSpc>
                <a:spcPts val="3359"/>
              </a:lnSpc>
            </a:pPr>
            <a:r>
              <a:rPr lang="en-US" sz="2799">
                <a:solidFill>
                  <a:srgbClr val="F9C041"/>
                </a:solidFill>
                <a:latin typeface="Montserrat Medium"/>
              </a:rPr>
              <a:t>PENGOLAHAN</a:t>
            </a:r>
          </a:p>
        </p:txBody>
      </p:sp>
      <p:sp>
        <p:nvSpPr>
          <p:cNvPr name="TextBox 10" id="10"/>
          <p:cNvSpPr txBox="true"/>
          <p:nvPr/>
        </p:nvSpPr>
        <p:spPr>
          <a:xfrm rot="0">
            <a:off x="12958392" y="4239024"/>
            <a:ext cx="4120312" cy="409575"/>
          </a:xfrm>
          <a:prstGeom prst="rect">
            <a:avLst/>
          </a:prstGeom>
        </p:spPr>
        <p:txBody>
          <a:bodyPr anchor="t" rtlCol="false" tIns="0" lIns="0" bIns="0" rIns="0">
            <a:spAutoFit/>
          </a:bodyPr>
          <a:lstStyle/>
          <a:p>
            <a:pPr>
              <a:lnSpc>
                <a:spcPts val="3359"/>
              </a:lnSpc>
            </a:pPr>
            <a:r>
              <a:rPr lang="en-US" sz="2799">
                <a:solidFill>
                  <a:srgbClr val="F9C041"/>
                </a:solidFill>
                <a:latin typeface="Montserrat Medium"/>
              </a:rPr>
              <a:t>TUJUAN</a:t>
            </a:r>
          </a:p>
        </p:txBody>
      </p:sp>
      <p:sp>
        <p:nvSpPr>
          <p:cNvPr name="TextBox 11" id="11"/>
          <p:cNvSpPr txBox="true"/>
          <p:nvPr/>
        </p:nvSpPr>
        <p:spPr>
          <a:xfrm rot="0">
            <a:off x="7341606" y="2786598"/>
            <a:ext cx="2721682" cy="1428750"/>
          </a:xfrm>
          <a:prstGeom prst="rect">
            <a:avLst/>
          </a:prstGeom>
        </p:spPr>
        <p:txBody>
          <a:bodyPr anchor="t" rtlCol="false" tIns="0" lIns="0" bIns="0" rIns="0">
            <a:spAutoFit/>
          </a:bodyPr>
          <a:lstStyle/>
          <a:p>
            <a:pPr>
              <a:lnSpc>
                <a:spcPts val="11397"/>
              </a:lnSpc>
            </a:pPr>
            <a:r>
              <a:rPr lang="en-US" sz="9497">
                <a:solidFill>
                  <a:srgbClr val="F9C041"/>
                </a:solidFill>
                <a:latin typeface="League Spartan Bold"/>
              </a:rPr>
              <a:t>02</a:t>
            </a:r>
          </a:p>
        </p:txBody>
      </p:sp>
      <p:sp>
        <p:nvSpPr>
          <p:cNvPr name="TextBox 12" id="12"/>
          <p:cNvSpPr txBox="true"/>
          <p:nvPr/>
        </p:nvSpPr>
        <p:spPr>
          <a:xfrm rot="0">
            <a:off x="12958392" y="2800749"/>
            <a:ext cx="2721682" cy="1428750"/>
          </a:xfrm>
          <a:prstGeom prst="rect">
            <a:avLst/>
          </a:prstGeom>
        </p:spPr>
        <p:txBody>
          <a:bodyPr anchor="t" rtlCol="false" tIns="0" lIns="0" bIns="0" rIns="0">
            <a:spAutoFit/>
          </a:bodyPr>
          <a:lstStyle/>
          <a:p>
            <a:pPr>
              <a:lnSpc>
                <a:spcPts val="11397"/>
              </a:lnSpc>
            </a:pPr>
            <a:r>
              <a:rPr lang="en-US" sz="9497">
                <a:solidFill>
                  <a:srgbClr val="F9C041"/>
                </a:solidFill>
                <a:latin typeface="League Spartan Bold"/>
              </a:rPr>
              <a:t>03</a:t>
            </a:r>
          </a:p>
        </p:txBody>
      </p:sp>
      <p:sp>
        <p:nvSpPr>
          <p:cNvPr name="TextBox 13" id="13"/>
          <p:cNvSpPr txBox="true"/>
          <p:nvPr/>
        </p:nvSpPr>
        <p:spPr>
          <a:xfrm rot="0">
            <a:off x="1712156" y="4677690"/>
            <a:ext cx="3159257" cy="330200"/>
          </a:xfrm>
          <a:prstGeom prst="rect">
            <a:avLst/>
          </a:prstGeom>
        </p:spPr>
        <p:txBody>
          <a:bodyPr anchor="t" rtlCol="false" tIns="0" lIns="0" bIns="0" rIns="0">
            <a:spAutoFit/>
          </a:bodyPr>
          <a:lstStyle/>
          <a:p>
            <a:pPr algn="ctr">
              <a:lnSpc>
                <a:spcPts val="2799"/>
              </a:lnSpc>
              <a:spcBef>
                <a:spcPct val="0"/>
              </a:spcBef>
            </a:pPr>
            <a:r>
              <a:rPr lang="en-US" sz="1999" u="sng">
                <a:solidFill>
                  <a:srgbClr val="000000"/>
                </a:solidFill>
                <a:latin typeface="Montserrat"/>
                <a:hlinkClick r:id="rId2" tooltip="https://drive.google.com/drive/folders/1tNOT98q9WExxHofX7CSu9OOyhBjmcfX5?usp=sharing"/>
              </a:rPr>
              <a:t>www.reallygreatsite.com</a:t>
            </a:r>
          </a:p>
        </p:txBody>
      </p:sp>
      <p:sp>
        <p:nvSpPr>
          <p:cNvPr name="TextBox 14" id="14"/>
          <p:cNvSpPr txBox="true"/>
          <p:nvPr/>
        </p:nvSpPr>
        <p:spPr>
          <a:xfrm rot="0">
            <a:off x="7252663" y="4663539"/>
            <a:ext cx="3324271" cy="330200"/>
          </a:xfrm>
          <a:prstGeom prst="rect">
            <a:avLst/>
          </a:prstGeom>
        </p:spPr>
        <p:txBody>
          <a:bodyPr anchor="t" rtlCol="false" tIns="0" lIns="0" bIns="0" rIns="0">
            <a:spAutoFit/>
          </a:bodyPr>
          <a:lstStyle/>
          <a:p>
            <a:pPr>
              <a:lnSpc>
                <a:spcPts val="2799"/>
              </a:lnSpc>
            </a:pPr>
            <a:r>
              <a:rPr lang="en-US" sz="1999" u="sng">
                <a:solidFill>
                  <a:srgbClr val="000000"/>
                </a:solidFill>
                <a:latin typeface="Montserrat"/>
                <a:hlinkClick r:id="rId3" tooltip="https://colab.research.google.com/drive/1av_kZCY4a6HwZa3dcYRP53-sWyAdEhYz?usp=sharing"/>
              </a:rPr>
              <a:t>www.reallygreatsite.com</a:t>
            </a:r>
          </a:p>
        </p:txBody>
      </p:sp>
      <p:sp>
        <p:nvSpPr>
          <p:cNvPr name="TextBox 15" id="15"/>
          <p:cNvSpPr txBox="true"/>
          <p:nvPr/>
        </p:nvSpPr>
        <p:spPr>
          <a:xfrm rot="0">
            <a:off x="12958392" y="4632959"/>
            <a:ext cx="4082260" cy="1421131"/>
          </a:xfrm>
          <a:prstGeom prst="rect">
            <a:avLst/>
          </a:prstGeom>
        </p:spPr>
        <p:txBody>
          <a:bodyPr anchor="t" rtlCol="false" tIns="0" lIns="0" bIns="0" rIns="0">
            <a:spAutoFit/>
          </a:bodyPr>
          <a:lstStyle/>
          <a:p>
            <a:pPr algn="just">
              <a:lnSpc>
                <a:spcPts val="3839"/>
              </a:lnSpc>
            </a:pPr>
            <a:r>
              <a:rPr lang="en-US" sz="2399">
                <a:solidFill>
                  <a:srgbClr val="000000"/>
                </a:solidFill>
                <a:latin typeface="Montserrat"/>
              </a:rPr>
              <a:t>Mengetahui ketersediaan puskesmas untuk wilayah Kabupaten Sijunjung</a:t>
            </a:r>
          </a:p>
        </p:txBody>
      </p:sp>
      <p:sp>
        <p:nvSpPr>
          <p:cNvPr name="TextBox 16" id="16"/>
          <p:cNvSpPr txBox="true"/>
          <p:nvPr/>
        </p:nvSpPr>
        <p:spPr>
          <a:xfrm rot="0">
            <a:off x="1712156" y="5057775"/>
            <a:ext cx="4082260" cy="2878456"/>
          </a:xfrm>
          <a:prstGeom prst="rect">
            <a:avLst/>
          </a:prstGeom>
        </p:spPr>
        <p:txBody>
          <a:bodyPr anchor="t" rtlCol="false" tIns="0" lIns="0" bIns="0" rIns="0">
            <a:spAutoFit/>
          </a:bodyPr>
          <a:lstStyle/>
          <a:p>
            <a:pPr algn="just">
              <a:lnSpc>
                <a:spcPts val="3839"/>
              </a:lnSpc>
            </a:pPr>
            <a:r>
              <a:rPr lang="en-US" sz="2399">
                <a:solidFill>
                  <a:srgbClr val="000000"/>
                </a:solidFill>
                <a:latin typeface="Montserrat"/>
              </a:rPr>
              <a:t>Sumber data spasial didapatkan dari laman resmi pemerintah yaitu Inageoportal</a:t>
            </a:r>
          </a:p>
          <a:p>
            <a:pPr algn="just">
              <a:lnSpc>
                <a:spcPts val="3839"/>
              </a:lnSpc>
            </a:pPr>
            <a:r>
              <a:rPr lang="en-US" sz="2399">
                <a:solidFill>
                  <a:srgbClr val="000000"/>
                </a:solidFill>
                <a:latin typeface="Montserrat"/>
              </a:rPr>
              <a:t>https://tanahair.indonesia.go.id/portal-web</a:t>
            </a:r>
          </a:p>
        </p:txBody>
      </p:sp>
      <p:sp>
        <p:nvSpPr>
          <p:cNvPr name="TextBox 17" id="17"/>
          <p:cNvSpPr txBox="true"/>
          <p:nvPr/>
        </p:nvSpPr>
        <p:spPr>
          <a:xfrm rot="0">
            <a:off x="7252663" y="5057775"/>
            <a:ext cx="4082260" cy="1906906"/>
          </a:xfrm>
          <a:prstGeom prst="rect">
            <a:avLst/>
          </a:prstGeom>
        </p:spPr>
        <p:txBody>
          <a:bodyPr anchor="t" rtlCol="false" tIns="0" lIns="0" bIns="0" rIns="0">
            <a:spAutoFit/>
          </a:bodyPr>
          <a:lstStyle/>
          <a:p>
            <a:pPr algn="just">
              <a:lnSpc>
                <a:spcPts val="3839"/>
              </a:lnSpc>
            </a:pPr>
            <a:r>
              <a:rPr lang="en-US" sz="2399">
                <a:solidFill>
                  <a:srgbClr val="000000"/>
                </a:solidFill>
                <a:latin typeface="Montserrat"/>
              </a:rPr>
              <a:t>Pengolahan dilakukan menggunakan bahasa pemrograman Python dan teknik analisis Buffer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144000" y="3020253"/>
            <a:ext cx="8115300" cy="5834822"/>
            <a:chOff x="0" y="0"/>
            <a:chExt cx="3173758" cy="2281901"/>
          </a:xfrm>
        </p:grpSpPr>
        <p:sp>
          <p:nvSpPr>
            <p:cNvPr name="Freeform 3" id="3"/>
            <p:cNvSpPr/>
            <p:nvPr/>
          </p:nvSpPr>
          <p:spPr>
            <a:xfrm flipH="false" flipV="false" rot="0">
              <a:off x="0" y="0"/>
              <a:ext cx="3173758" cy="2281901"/>
            </a:xfrm>
            <a:custGeom>
              <a:avLst/>
              <a:gdLst/>
              <a:ahLst/>
              <a:cxnLst/>
              <a:rect r="r" b="b" t="t" l="l"/>
              <a:pathLst>
                <a:path h="2281901" w="3173758">
                  <a:moveTo>
                    <a:pt x="0" y="0"/>
                  </a:moveTo>
                  <a:lnTo>
                    <a:pt x="3173758" y="0"/>
                  </a:lnTo>
                  <a:lnTo>
                    <a:pt x="3173758" y="2281901"/>
                  </a:lnTo>
                  <a:lnTo>
                    <a:pt x="0" y="2281901"/>
                  </a:lnTo>
                  <a:close/>
                </a:path>
              </a:pathLst>
            </a:custGeom>
            <a:solidFill>
              <a:srgbClr val="EFECE7"/>
            </a:solidFill>
          </p:spPr>
        </p:sp>
      </p:grpSp>
      <p:grpSp>
        <p:nvGrpSpPr>
          <p:cNvPr name="Group 4" id="4"/>
          <p:cNvGrpSpPr/>
          <p:nvPr/>
        </p:nvGrpSpPr>
        <p:grpSpPr>
          <a:xfrm rot="0">
            <a:off x="9306134" y="3290836"/>
            <a:ext cx="7831162" cy="4040657"/>
            <a:chOff x="0" y="0"/>
            <a:chExt cx="10441549" cy="5387542"/>
          </a:xfrm>
        </p:grpSpPr>
        <p:pic>
          <p:nvPicPr>
            <p:cNvPr name="Picture 5" id="5"/>
            <p:cNvPicPr>
              <a:picLocks noChangeAspect="true"/>
            </p:cNvPicPr>
            <p:nvPr/>
          </p:nvPicPr>
          <p:blipFill>
            <a:blip r:embed="rId2"/>
            <a:srcRect l="0" t="14981" r="0" b="14981"/>
            <a:stretch>
              <a:fillRect/>
            </a:stretch>
          </p:blipFill>
          <p:spPr>
            <a:xfrm flipH="false" flipV="false">
              <a:off x="0" y="0"/>
              <a:ext cx="10441549" cy="5387542"/>
            </a:xfrm>
            <a:prstGeom prst="rect">
              <a:avLst/>
            </a:prstGeom>
          </p:spPr>
        </p:pic>
      </p:grpSp>
      <p:grpSp>
        <p:nvGrpSpPr>
          <p:cNvPr name="Group 6" id="6"/>
          <p:cNvGrpSpPr/>
          <p:nvPr/>
        </p:nvGrpSpPr>
        <p:grpSpPr>
          <a:xfrm rot="0">
            <a:off x="9306134" y="7436267"/>
            <a:ext cx="7831162" cy="1185605"/>
            <a:chOff x="0" y="0"/>
            <a:chExt cx="3089979" cy="467810"/>
          </a:xfrm>
        </p:grpSpPr>
        <p:sp>
          <p:nvSpPr>
            <p:cNvPr name="Freeform 7" id="7"/>
            <p:cNvSpPr/>
            <p:nvPr/>
          </p:nvSpPr>
          <p:spPr>
            <a:xfrm flipH="false" flipV="false" rot="0">
              <a:off x="0" y="0"/>
              <a:ext cx="3089979" cy="467810"/>
            </a:xfrm>
            <a:custGeom>
              <a:avLst/>
              <a:gdLst/>
              <a:ahLst/>
              <a:cxnLst/>
              <a:rect r="r" b="b" t="t" l="l"/>
              <a:pathLst>
                <a:path h="467810" w="3089979">
                  <a:moveTo>
                    <a:pt x="0" y="0"/>
                  </a:moveTo>
                  <a:lnTo>
                    <a:pt x="3089979" y="0"/>
                  </a:lnTo>
                  <a:lnTo>
                    <a:pt x="3089979" y="467810"/>
                  </a:lnTo>
                  <a:lnTo>
                    <a:pt x="0" y="467810"/>
                  </a:lnTo>
                  <a:close/>
                </a:path>
              </a:pathLst>
            </a:custGeom>
            <a:solidFill>
              <a:srgbClr val="FFFFFF"/>
            </a:solidFill>
          </p:spPr>
        </p:sp>
      </p:grpSp>
      <p:grpSp>
        <p:nvGrpSpPr>
          <p:cNvPr name="Group 8" id="8"/>
          <p:cNvGrpSpPr/>
          <p:nvPr/>
        </p:nvGrpSpPr>
        <p:grpSpPr>
          <a:xfrm rot="0">
            <a:off x="9546438" y="7472452"/>
            <a:ext cx="535079" cy="5350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AB2E"/>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546438" y="8055156"/>
            <a:ext cx="535079" cy="546185"/>
            <a:chOff x="0" y="0"/>
            <a:chExt cx="140926" cy="143851"/>
          </a:xfrm>
        </p:grpSpPr>
        <p:sp>
          <p:nvSpPr>
            <p:cNvPr name="Freeform 12" id="12"/>
            <p:cNvSpPr/>
            <p:nvPr/>
          </p:nvSpPr>
          <p:spPr>
            <a:xfrm flipH="false" flipV="false" rot="0">
              <a:off x="0" y="0"/>
              <a:ext cx="140926" cy="143851"/>
            </a:xfrm>
            <a:custGeom>
              <a:avLst/>
              <a:gdLst/>
              <a:ahLst/>
              <a:cxnLst/>
              <a:rect r="r" b="b" t="t" l="l"/>
              <a:pathLst>
                <a:path h="143851" w="140926">
                  <a:moveTo>
                    <a:pt x="0" y="0"/>
                  </a:moveTo>
                  <a:lnTo>
                    <a:pt x="140926" y="0"/>
                  </a:lnTo>
                  <a:lnTo>
                    <a:pt x="140926" y="143851"/>
                  </a:lnTo>
                  <a:lnTo>
                    <a:pt x="0" y="143851"/>
                  </a:lnTo>
                  <a:close/>
                </a:path>
              </a:pathLst>
            </a:custGeom>
            <a:solidFill>
              <a:srgbClr val="FF3131"/>
            </a:solidFill>
          </p:spPr>
        </p:sp>
        <p:sp>
          <p:nvSpPr>
            <p:cNvPr name="TextBox 13" id="13"/>
            <p:cNvSpPr txBox="true"/>
            <p:nvPr/>
          </p:nvSpPr>
          <p:spPr>
            <a:xfrm>
              <a:off x="0" y="-28575"/>
              <a:ext cx="140926" cy="172426"/>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15272439" y="9229725"/>
            <a:ext cx="1986861" cy="330200"/>
          </a:xfrm>
          <a:prstGeom prst="rect">
            <a:avLst/>
          </a:prstGeom>
        </p:spPr>
        <p:txBody>
          <a:bodyPr anchor="t" rtlCol="false" tIns="0" lIns="0" bIns="0" rIns="0">
            <a:spAutoFit/>
          </a:bodyPr>
          <a:lstStyle/>
          <a:p>
            <a:pPr algn="r">
              <a:lnSpc>
                <a:spcPts val="2799"/>
              </a:lnSpc>
            </a:pPr>
            <a:r>
              <a:rPr lang="en-US" sz="1999">
                <a:solidFill>
                  <a:srgbClr val="000000"/>
                </a:solidFill>
                <a:latin typeface="Montserrat"/>
              </a:rPr>
              <a:t>Page 05 of 15</a:t>
            </a:r>
          </a:p>
        </p:txBody>
      </p:sp>
      <p:sp>
        <p:nvSpPr>
          <p:cNvPr name="TextBox 15" id="15"/>
          <p:cNvSpPr txBox="true"/>
          <p:nvPr/>
        </p:nvSpPr>
        <p:spPr>
          <a:xfrm rot="0">
            <a:off x="4396713" y="929158"/>
            <a:ext cx="9494574" cy="903112"/>
          </a:xfrm>
          <a:prstGeom prst="rect">
            <a:avLst/>
          </a:prstGeom>
        </p:spPr>
        <p:txBody>
          <a:bodyPr anchor="t" rtlCol="false" tIns="0" lIns="0" bIns="0" rIns="0">
            <a:spAutoFit/>
          </a:bodyPr>
          <a:lstStyle/>
          <a:p>
            <a:pPr algn="ctr">
              <a:lnSpc>
                <a:spcPts val="7040"/>
              </a:lnSpc>
            </a:pPr>
            <a:r>
              <a:rPr lang="en-US" sz="6230">
                <a:solidFill>
                  <a:srgbClr val="F9C041"/>
                </a:solidFill>
                <a:latin typeface="League Spartan Bold"/>
              </a:rPr>
              <a:t>HASIL PENGOLAHAN</a:t>
            </a:r>
          </a:p>
        </p:txBody>
      </p:sp>
      <p:sp>
        <p:nvSpPr>
          <p:cNvPr name="TextBox 16" id="16"/>
          <p:cNvSpPr txBox="true"/>
          <p:nvPr/>
        </p:nvSpPr>
        <p:spPr>
          <a:xfrm rot="0">
            <a:off x="1798638" y="2022770"/>
            <a:ext cx="14690725" cy="390328"/>
          </a:xfrm>
          <a:prstGeom prst="rect">
            <a:avLst/>
          </a:prstGeom>
        </p:spPr>
        <p:txBody>
          <a:bodyPr anchor="t" rtlCol="false" tIns="0" lIns="0" bIns="0" rIns="0">
            <a:spAutoFit/>
          </a:bodyPr>
          <a:lstStyle/>
          <a:p>
            <a:pPr algn="ctr">
              <a:lnSpc>
                <a:spcPts val="3160"/>
              </a:lnSpc>
              <a:spcBef>
                <a:spcPct val="0"/>
              </a:spcBef>
            </a:pPr>
            <a:r>
              <a:rPr lang="en-US" sz="2257">
                <a:solidFill>
                  <a:srgbClr val="545454"/>
                </a:solidFill>
                <a:latin typeface="Montserrat"/>
              </a:rPr>
              <a:t>Pengolahan dilakukan menggunakan bahasa pemrograman Python dan dapat dilihat pada laman </a:t>
            </a:r>
          </a:p>
        </p:txBody>
      </p:sp>
      <p:sp>
        <p:nvSpPr>
          <p:cNvPr name="TextBox 17" id="17"/>
          <p:cNvSpPr txBox="true"/>
          <p:nvPr/>
        </p:nvSpPr>
        <p:spPr>
          <a:xfrm rot="0">
            <a:off x="10283951" y="7593434"/>
            <a:ext cx="3607336" cy="245490"/>
          </a:xfrm>
          <a:prstGeom prst="rect">
            <a:avLst/>
          </a:prstGeom>
        </p:spPr>
        <p:txBody>
          <a:bodyPr anchor="t" rtlCol="false" tIns="0" lIns="0" bIns="0" rIns="0">
            <a:spAutoFit/>
          </a:bodyPr>
          <a:lstStyle/>
          <a:p>
            <a:pPr algn="just">
              <a:lnSpc>
                <a:spcPts val="2168"/>
              </a:lnSpc>
            </a:pPr>
            <a:r>
              <a:rPr lang="en-US" sz="1355">
                <a:solidFill>
                  <a:srgbClr val="000000"/>
                </a:solidFill>
                <a:latin typeface="Montserrat"/>
              </a:rPr>
              <a:t>Area yang berjarak &lt;3 Km ke puskesmas</a:t>
            </a:r>
          </a:p>
        </p:txBody>
      </p:sp>
      <p:sp>
        <p:nvSpPr>
          <p:cNvPr name="TextBox 18" id="18"/>
          <p:cNvSpPr txBox="true"/>
          <p:nvPr/>
        </p:nvSpPr>
        <p:spPr>
          <a:xfrm rot="0">
            <a:off x="10283951" y="8105624"/>
            <a:ext cx="3855757" cy="245490"/>
          </a:xfrm>
          <a:prstGeom prst="rect">
            <a:avLst/>
          </a:prstGeom>
        </p:spPr>
        <p:txBody>
          <a:bodyPr anchor="t" rtlCol="false" tIns="0" lIns="0" bIns="0" rIns="0">
            <a:spAutoFit/>
          </a:bodyPr>
          <a:lstStyle/>
          <a:p>
            <a:pPr algn="just">
              <a:lnSpc>
                <a:spcPts val="2168"/>
              </a:lnSpc>
            </a:pPr>
            <a:r>
              <a:rPr lang="en-US" sz="1355">
                <a:solidFill>
                  <a:srgbClr val="000000"/>
                </a:solidFill>
                <a:latin typeface="Montserrat"/>
              </a:rPr>
              <a:t>Daerah pemukiman Kabupaten Sijunjung</a:t>
            </a:r>
          </a:p>
        </p:txBody>
      </p:sp>
      <p:grpSp>
        <p:nvGrpSpPr>
          <p:cNvPr name="Group 19" id="19"/>
          <p:cNvGrpSpPr/>
          <p:nvPr/>
        </p:nvGrpSpPr>
        <p:grpSpPr>
          <a:xfrm rot="0">
            <a:off x="1028700" y="2932211"/>
            <a:ext cx="7399683" cy="5834822"/>
            <a:chOff x="0" y="0"/>
            <a:chExt cx="2814954" cy="2219657"/>
          </a:xfrm>
        </p:grpSpPr>
        <p:sp>
          <p:nvSpPr>
            <p:cNvPr name="Freeform 20" id="20"/>
            <p:cNvSpPr/>
            <p:nvPr/>
          </p:nvSpPr>
          <p:spPr>
            <a:xfrm flipH="false" flipV="false" rot="0">
              <a:off x="0" y="0"/>
              <a:ext cx="2814954" cy="2219657"/>
            </a:xfrm>
            <a:custGeom>
              <a:avLst/>
              <a:gdLst/>
              <a:ahLst/>
              <a:cxnLst/>
              <a:rect r="r" b="b" t="t" l="l"/>
              <a:pathLst>
                <a:path h="2219657" w="2814954">
                  <a:moveTo>
                    <a:pt x="0" y="0"/>
                  </a:moveTo>
                  <a:lnTo>
                    <a:pt x="2814954" y="0"/>
                  </a:lnTo>
                  <a:lnTo>
                    <a:pt x="2814954" y="2219657"/>
                  </a:lnTo>
                  <a:lnTo>
                    <a:pt x="0" y="2219657"/>
                  </a:lnTo>
                  <a:close/>
                </a:path>
              </a:pathLst>
            </a:custGeom>
            <a:solidFill>
              <a:srgbClr val="EFECE7"/>
            </a:solidFill>
          </p:spPr>
        </p:sp>
      </p:grpSp>
      <p:grpSp>
        <p:nvGrpSpPr>
          <p:cNvPr name="Group 21" id="21"/>
          <p:cNvGrpSpPr/>
          <p:nvPr/>
        </p:nvGrpSpPr>
        <p:grpSpPr>
          <a:xfrm rot="0">
            <a:off x="1179435" y="6714324"/>
            <a:ext cx="7112097" cy="1901778"/>
            <a:chOff x="0" y="0"/>
            <a:chExt cx="2806254" cy="750394"/>
          </a:xfrm>
        </p:grpSpPr>
        <p:sp>
          <p:nvSpPr>
            <p:cNvPr name="Freeform 22" id="22"/>
            <p:cNvSpPr/>
            <p:nvPr/>
          </p:nvSpPr>
          <p:spPr>
            <a:xfrm flipH="false" flipV="false" rot="0">
              <a:off x="0" y="0"/>
              <a:ext cx="2806254" cy="750394"/>
            </a:xfrm>
            <a:custGeom>
              <a:avLst/>
              <a:gdLst/>
              <a:ahLst/>
              <a:cxnLst/>
              <a:rect r="r" b="b" t="t" l="l"/>
              <a:pathLst>
                <a:path h="750394" w="2806254">
                  <a:moveTo>
                    <a:pt x="0" y="0"/>
                  </a:moveTo>
                  <a:lnTo>
                    <a:pt x="2806254" y="0"/>
                  </a:lnTo>
                  <a:lnTo>
                    <a:pt x="2806254" y="750394"/>
                  </a:lnTo>
                  <a:lnTo>
                    <a:pt x="0" y="750394"/>
                  </a:lnTo>
                  <a:close/>
                </a:path>
              </a:pathLst>
            </a:custGeom>
            <a:solidFill>
              <a:srgbClr val="FFFFFF"/>
            </a:solidFill>
          </p:spPr>
        </p:sp>
      </p:grpSp>
      <p:sp>
        <p:nvSpPr>
          <p:cNvPr name="Freeform 23" id="23"/>
          <p:cNvSpPr/>
          <p:nvPr/>
        </p:nvSpPr>
        <p:spPr>
          <a:xfrm flipH="false" flipV="false" rot="0">
            <a:off x="1179435" y="3202794"/>
            <a:ext cx="3524531" cy="3352387"/>
          </a:xfrm>
          <a:custGeom>
            <a:avLst/>
            <a:gdLst/>
            <a:ahLst/>
            <a:cxnLst/>
            <a:rect r="r" b="b" t="t" l="l"/>
            <a:pathLst>
              <a:path h="3352387" w="3524531">
                <a:moveTo>
                  <a:pt x="0" y="0"/>
                </a:moveTo>
                <a:lnTo>
                  <a:pt x="3524531" y="0"/>
                </a:lnTo>
                <a:lnTo>
                  <a:pt x="3524531" y="3352386"/>
                </a:lnTo>
                <a:lnTo>
                  <a:pt x="0" y="3352386"/>
                </a:lnTo>
                <a:lnTo>
                  <a:pt x="0" y="0"/>
                </a:lnTo>
                <a:close/>
              </a:path>
            </a:pathLst>
          </a:custGeom>
          <a:blipFill>
            <a:blip r:embed="rId3"/>
            <a:stretch>
              <a:fillRect l="-99651" t="0" r="-97100" b="0"/>
            </a:stretch>
          </a:blipFill>
        </p:spPr>
      </p:sp>
      <p:sp>
        <p:nvSpPr>
          <p:cNvPr name="Freeform 24" id="24"/>
          <p:cNvSpPr/>
          <p:nvPr/>
        </p:nvSpPr>
        <p:spPr>
          <a:xfrm flipH="false" flipV="false" rot="0">
            <a:off x="4861261" y="3202794"/>
            <a:ext cx="3430271" cy="3352387"/>
          </a:xfrm>
          <a:custGeom>
            <a:avLst/>
            <a:gdLst/>
            <a:ahLst/>
            <a:cxnLst/>
            <a:rect r="r" b="b" t="t" l="l"/>
            <a:pathLst>
              <a:path h="3352387" w="3430271">
                <a:moveTo>
                  <a:pt x="0" y="0"/>
                </a:moveTo>
                <a:lnTo>
                  <a:pt x="3430271" y="0"/>
                </a:lnTo>
                <a:lnTo>
                  <a:pt x="3430271" y="3352386"/>
                </a:lnTo>
                <a:lnTo>
                  <a:pt x="0" y="3352386"/>
                </a:lnTo>
                <a:lnTo>
                  <a:pt x="0" y="0"/>
                </a:lnTo>
                <a:close/>
              </a:path>
            </a:pathLst>
          </a:custGeom>
          <a:blipFill>
            <a:blip r:embed="rId3"/>
            <a:stretch>
              <a:fillRect l="-204906" t="0" r="0" b="0"/>
            </a:stretch>
          </a:blipFill>
        </p:spPr>
      </p:sp>
      <p:sp>
        <p:nvSpPr>
          <p:cNvPr name="AutoShape 25" id="25"/>
          <p:cNvSpPr/>
          <p:nvPr/>
        </p:nvSpPr>
        <p:spPr>
          <a:xfrm flipH="true">
            <a:off x="7600155" y="5223302"/>
            <a:ext cx="8441" cy="2565440"/>
          </a:xfrm>
          <a:prstGeom prst="line">
            <a:avLst/>
          </a:prstGeom>
          <a:ln cap="flat" w="38100">
            <a:solidFill>
              <a:srgbClr val="000000"/>
            </a:solidFill>
            <a:prstDash val="solid"/>
            <a:headEnd type="none" len="sm" w="sm"/>
            <a:tailEnd type="none" len="sm" w="sm"/>
          </a:ln>
        </p:spPr>
      </p:sp>
      <p:sp>
        <p:nvSpPr>
          <p:cNvPr name="AutoShape 26" id="26"/>
          <p:cNvSpPr/>
          <p:nvPr/>
        </p:nvSpPr>
        <p:spPr>
          <a:xfrm flipH="true">
            <a:off x="7023382" y="7807782"/>
            <a:ext cx="576143" cy="19034"/>
          </a:xfrm>
          <a:prstGeom prst="line">
            <a:avLst/>
          </a:prstGeom>
          <a:ln cap="flat" w="38100">
            <a:solidFill>
              <a:srgbClr val="000000"/>
            </a:solidFill>
            <a:prstDash val="solid"/>
            <a:headEnd type="none" len="sm" w="sm"/>
            <a:tailEnd type="arrow" len="sm" w="med"/>
          </a:ln>
        </p:spPr>
      </p:sp>
      <p:sp>
        <p:nvSpPr>
          <p:cNvPr name="TextBox 27" id="27"/>
          <p:cNvSpPr txBox="true"/>
          <p:nvPr/>
        </p:nvSpPr>
        <p:spPr>
          <a:xfrm rot="0">
            <a:off x="2485328" y="7070253"/>
            <a:ext cx="3419377" cy="232156"/>
          </a:xfrm>
          <a:prstGeom prst="rect">
            <a:avLst/>
          </a:prstGeom>
        </p:spPr>
        <p:txBody>
          <a:bodyPr anchor="t" rtlCol="false" tIns="0" lIns="0" bIns="0" rIns="0">
            <a:spAutoFit/>
          </a:bodyPr>
          <a:lstStyle/>
          <a:p>
            <a:pPr>
              <a:lnSpc>
                <a:spcPts val="1903"/>
              </a:lnSpc>
              <a:spcBef>
                <a:spcPct val="0"/>
              </a:spcBef>
            </a:pPr>
            <a:r>
              <a:rPr lang="en-US" sz="1359">
                <a:solidFill>
                  <a:srgbClr val="545454"/>
                </a:solidFill>
                <a:latin typeface="Montserrat"/>
              </a:rPr>
              <a:t>Wilayah daratan Kabupaten Sijunjung</a:t>
            </a:r>
          </a:p>
        </p:txBody>
      </p:sp>
      <p:sp>
        <p:nvSpPr>
          <p:cNvPr name="TextBox 28" id="28"/>
          <p:cNvSpPr txBox="true"/>
          <p:nvPr/>
        </p:nvSpPr>
        <p:spPr>
          <a:xfrm rot="0">
            <a:off x="5006637" y="7686933"/>
            <a:ext cx="2016746" cy="232156"/>
          </a:xfrm>
          <a:prstGeom prst="rect">
            <a:avLst/>
          </a:prstGeom>
        </p:spPr>
        <p:txBody>
          <a:bodyPr anchor="t" rtlCol="false" tIns="0" lIns="0" bIns="0" rIns="0">
            <a:spAutoFit/>
          </a:bodyPr>
          <a:lstStyle/>
          <a:p>
            <a:pPr>
              <a:lnSpc>
                <a:spcPts val="1903"/>
              </a:lnSpc>
              <a:spcBef>
                <a:spcPct val="0"/>
              </a:spcBef>
            </a:pPr>
            <a:r>
              <a:rPr lang="en-US" sz="1359">
                <a:solidFill>
                  <a:srgbClr val="545454"/>
                </a:solidFill>
                <a:latin typeface="Montserrat"/>
              </a:rPr>
              <a:t>Titik lokasi puskesmas</a:t>
            </a:r>
          </a:p>
        </p:txBody>
      </p:sp>
      <p:sp>
        <p:nvSpPr>
          <p:cNvPr name="AutoShape 29" id="29"/>
          <p:cNvSpPr/>
          <p:nvPr/>
        </p:nvSpPr>
        <p:spPr>
          <a:xfrm>
            <a:off x="2013194" y="7181569"/>
            <a:ext cx="442618" cy="0"/>
          </a:xfrm>
          <a:prstGeom prst="line">
            <a:avLst/>
          </a:prstGeom>
          <a:ln cap="flat" w="38100">
            <a:solidFill>
              <a:srgbClr val="000000"/>
            </a:solidFill>
            <a:prstDash val="solid"/>
            <a:headEnd type="none" len="sm" w="sm"/>
            <a:tailEnd type="arrow" len="sm" w="med"/>
          </a:ln>
        </p:spPr>
      </p:sp>
      <p:sp>
        <p:nvSpPr>
          <p:cNvPr name="AutoShape 30" id="30"/>
          <p:cNvSpPr/>
          <p:nvPr/>
        </p:nvSpPr>
        <p:spPr>
          <a:xfrm flipH="true">
            <a:off x="2032243" y="4674784"/>
            <a:ext cx="9860" cy="2525761"/>
          </a:xfrm>
          <a:prstGeom prst="line">
            <a:avLst/>
          </a:prstGeom>
          <a:ln cap="flat" w="38100">
            <a:solidFill>
              <a:srgbClr val="000000"/>
            </a:solidFill>
            <a:prstDash val="solid"/>
            <a:headEnd type="none" len="sm" w="sm"/>
            <a:tailEnd type="none" len="sm" w="sm"/>
          </a:ln>
        </p:spPr>
      </p:sp>
      <p:sp>
        <p:nvSpPr>
          <p:cNvPr name="TextBox 31" id="31"/>
          <p:cNvSpPr txBox="true"/>
          <p:nvPr/>
        </p:nvSpPr>
        <p:spPr>
          <a:xfrm rot="0">
            <a:off x="7561875" y="2435323"/>
            <a:ext cx="3324271" cy="330200"/>
          </a:xfrm>
          <a:prstGeom prst="rect">
            <a:avLst/>
          </a:prstGeom>
        </p:spPr>
        <p:txBody>
          <a:bodyPr anchor="t" rtlCol="false" tIns="0" lIns="0" bIns="0" rIns="0">
            <a:spAutoFit/>
          </a:bodyPr>
          <a:lstStyle/>
          <a:p>
            <a:pPr>
              <a:lnSpc>
                <a:spcPts val="2799"/>
              </a:lnSpc>
            </a:pPr>
            <a:r>
              <a:rPr lang="en-US" sz="1999" u="sng">
                <a:solidFill>
                  <a:srgbClr val="000000"/>
                </a:solidFill>
                <a:latin typeface="Montserrat"/>
                <a:hlinkClick r:id="rId4" tooltip="https://colab.research.google.com/drive/1av_kZCY4a6HwZa3dcYRP53-sWyAdEhYz?usp=sharing"/>
              </a:rPr>
              <a:t>www.reallygreatsite.com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326315" y="3003648"/>
            <a:ext cx="17644857" cy="6729611"/>
            <a:chOff x="0" y="0"/>
            <a:chExt cx="6712378" cy="2560049"/>
          </a:xfrm>
        </p:grpSpPr>
        <p:sp>
          <p:nvSpPr>
            <p:cNvPr name="Freeform 3" id="3"/>
            <p:cNvSpPr/>
            <p:nvPr/>
          </p:nvSpPr>
          <p:spPr>
            <a:xfrm flipH="false" flipV="false" rot="0">
              <a:off x="0" y="0"/>
              <a:ext cx="6712378" cy="2560049"/>
            </a:xfrm>
            <a:custGeom>
              <a:avLst/>
              <a:gdLst/>
              <a:ahLst/>
              <a:cxnLst/>
              <a:rect r="r" b="b" t="t" l="l"/>
              <a:pathLst>
                <a:path h="2560049" w="6712378">
                  <a:moveTo>
                    <a:pt x="0" y="0"/>
                  </a:moveTo>
                  <a:lnTo>
                    <a:pt x="6712378" y="0"/>
                  </a:lnTo>
                  <a:lnTo>
                    <a:pt x="6712378" y="2560049"/>
                  </a:lnTo>
                  <a:lnTo>
                    <a:pt x="0" y="2560049"/>
                  </a:lnTo>
                  <a:close/>
                </a:path>
              </a:pathLst>
            </a:custGeom>
            <a:solidFill>
              <a:srgbClr val="EFECE7"/>
            </a:solidFill>
          </p:spPr>
        </p:sp>
      </p:grpSp>
      <p:grpSp>
        <p:nvGrpSpPr>
          <p:cNvPr name="Group 4" id="4"/>
          <p:cNvGrpSpPr/>
          <p:nvPr/>
        </p:nvGrpSpPr>
        <p:grpSpPr>
          <a:xfrm rot="0">
            <a:off x="12558184" y="3332816"/>
            <a:ext cx="5166391" cy="6027140"/>
            <a:chOff x="0" y="0"/>
            <a:chExt cx="2038527" cy="2378157"/>
          </a:xfrm>
        </p:grpSpPr>
        <p:sp>
          <p:nvSpPr>
            <p:cNvPr name="Freeform 5" id="5"/>
            <p:cNvSpPr/>
            <p:nvPr/>
          </p:nvSpPr>
          <p:spPr>
            <a:xfrm flipH="false" flipV="false" rot="0">
              <a:off x="0" y="0"/>
              <a:ext cx="2038528" cy="2378157"/>
            </a:xfrm>
            <a:custGeom>
              <a:avLst/>
              <a:gdLst/>
              <a:ahLst/>
              <a:cxnLst/>
              <a:rect r="r" b="b" t="t" l="l"/>
              <a:pathLst>
                <a:path h="2378157" w="2038528">
                  <a:moveTo>
                    <a:pt x="0" y="0"/>
                  </a:moveTo>
                  <a:lnTo>
                    <a:pt x="2038528" y="0"/>
                  </a:lnTo>
                  <a:lnTo>
                    <a:pt x="2038528" y="2378157"/>
                  </a:lnTo>
                  <a:lnTo>
                    <a:pt x="0" y="2378157"/>
                  </a:lnTo>
                  <a:close/>
                </a:path>
              </a:pathLst>
            </a:custGeom>
            <a:solidFill>
              <a:srgbClr val="FFFFFF"/>
            </a:solidFill>
          </p:spPr>
        </p:sp>
      </p:grpSp>
      <p:sp>
        <p:nvSpPr>
          <p:cNvPr name="Freeform 6" id="6"/>
          <p:cNvSpPr/>
          <p:nvPr/>
        </p:nvSpPr>
        <p:spPr>
          <a:xfrm flipH="false" flipV="false" rot="0">
            <a:off x="560078" y="4050084"/>
            <a:ext cx="4929217" cy="4592605"/>
          </a:xfrm>
          <a:custGeom>
            <a:avLst/>
            <a:gdLst/>
            <a:ahLst/>
            <a:cxnLst/>
            <a:rect r="r" b="b" t="t" l="l"/>
            <a:pathLst>
              <a:path h="4592605" w="4929217">
                <a:moveTo>
                  <a:pt x="0" y="0"/>
                </a:moveTo>
                <a:lnTo>
                  <a:pt x="4929217" y="0"/>
                </a:lnTo>
                <a:lnTo>
                  <a:pt x="4929217" y="4592605"/>
                </a:lnTo>
                <a:lnTo>
                  <a:pt x="0" y="4592605"/>
                </a:lnTo>
                <a:lnTo>
                  <a:pt x="0" y="0"/>
                </a:lnTo>
                <a:close/>
              </a:path>
            </a:pathLst>
          </a:custGeom>
          <a:blipFill>
            <a:blip r:embed="rId2"/>
            <a:stretch>
              <a:fillRect l="-210" t="0" r="-210" b="0"/>
            </a:stretch>
          </a:blipFill>
        </p:spPr>
      </p:sp>
      <p:sp>
        <p:nvSpPr>
          <p:cNvPr name="Freeform 7" id="7"/>
          <p:cNvSpPr/>
          <p:nvPr/>
        </p:nvSpPr>
        <p:spPr>
          <a:xfrm flipH="false" flipV="false" rot="0">
            <a:off x="5738622" y="3231422"/>
            <a:ext cx="6493562" cy="4166223"/>
          </a:xfrm>
          <a:custGeom>
            <a:avLst/>
            <a:gdLst/>
            <a:ahLst/>
            <a:cxnLst/>
            <a:rect r="r" b="b" t="t" l="l"/>
            <a:pathLst>
              <a:path h="4166223" w="6493562">
                <a:moveTo>
                  <a:pt x="0" y="0"/>
                </a:moveTo>
                <a:lnTo>
                  <a:pt x="6493561" y="0"/>
                </a:lnTo>
                <a:lnTo>
                  <a:pt x="6493561" y="4166224"/>
                </a:lnTo>
                <a:lnTo>
                  <a:pt x="0" y="4166224"/>
                </a:lnTo>
                <a:lnTo>
                  <a:pt x="0" y="0"/>
                </a:lnTo>
                <a:close/>
              </a:path>
            </a:pathLst>
          </a:custGeom>
          <a:blipFill>
            <a:blip r:embed="rId3"/>
            <a:stretch>
              <a:fillRect l="0" t="0" r="0" b="0"/>
            </a:stretch>
          </a:blipFill>
          <a:ln w="28575" cap="sq">
            <a:solidFill>
              <a:srgbClr val="000000"/>
            </a:solidFill>
            <a:prstDash val="solid"/>
            <a:miter/>
          </a:ln>
        </p:spPr>
      </p:sp>
      <p:graphicFrame>
        <p:nvGraphicFramePr>
          <p:cNvPr name="Table 8" id="8"/>
          <p:cNvGraphicFramePr>
            <a:graphicFrameLocks noGrp="true"/>
          </p:cNvGraphicFramePr>
          <p:nvPr/>
        </p:nvGraphicFramePr>
        <p:xfrm>
          <a:off x="5738622" y="7905206"/>
          <a:ext cx="6473496" cy="1590675"/>
        </p:xfrm>
        <a:graphic>
          <a:graphicData uri="http://schemas.openxmlformats.org/drawingml/2006/table">
            <a:tbl>
              <a:tblPr/>
              <a:tblGrid>
                <a:gridCol w="3902856"/>
                <a:gridCol w="1510230"/>
                <a:gridCol w="1060410"/>
              </a:tblGrid>
              <a:tr h="333129">
                <a:tc>
                  <a:txBody>
                    <a:bodyPr anchor="t" rtlCol="false"/>
                    <a:lstStyle/>
                    <a:p>
                      <a:pPr algn="l">
                        <a:lnSpc>
                          <a:spcPts val="1819"/>
                        </a:lnSpc>
                        <a:defRPr/>
                      </a:pPr>
                      <a:r>
                        <a:rPr lang="en-US" sz="1299">
                          <a:solidFill>
                            <a:srgbClr val="000000"/>
                          </a:solidFill>
                          <a:latin typeface="Montserrat"/>
                        </a:rPr>
                        <a:t>Area</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1819"/>
                        </a:lnSpc>
                        <a:defRPr/>
                      </a:pPr>
                      <a:r>
                        <a:rPr lang="en-US" sz="1299">
                          <a:solidFill>
                            <a:srgbClr val="000000"/>
                          </a:solidFill>
                          <a:latin typeface="Montserrat"/>
                        </a:rPr>
                        <a:t>Luas (m)</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1819"/>
                        </a:lnSpc>
                        <a:defRPr/>
                      </a:pPr>
                      <a:r>
                        <a:rPr lang="en-US" sz="1299">
                          <a:solidFill>
                            <a:srgbClr val="000000"/>
                          </a:solidFill>
                          <a:latin typeface="Montserrat"/>
                        </a:rPr>
                        <a:t>Persentase</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333129">
                <a:tc>
                  <a:txBody>
                    <a:bodyPr anchor="t" rtlCol="false"/>
                    <a:lstStyle/>
                    <a:p>
                      <a:pPr algn="l">
                        <a:lnSpc>
                          <a:spcPts val="1455"/>
                        </a:lnSpc>
                        <a:defRPr/>
                      </a:pPr>
                      <a:r>
                        <a:rPr lang="en-US" sz="1299">
                          <a:solidFill>
                            <a:srgbClr val="000000"/>
                          </a:solidFill>
                          <a:latin typeface="Montserrat"/>
                        </a:rPr>
                        <a:t>Luas Area Pemukiman</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1819"/>
                        </a:lnSpc>
                        <a:defRPr/>
                      </a:pPr>
                      <a:r>
                        <a:rPr lang="en-US" sz="1299">
                          <a:solidFill>
                            <a:srgbClr val="000000"/>
                          </a:solidFill>
                          <a:latin typeface="Montserrat"/>
                        </a:rPr>
                        <a:t>24.624.502,0554  </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1819"/>
                        </a:lnSpc>
                        <a:defRPr/>
                      </a:pPr>
                      <a:r>
                        <a:rPr lang="en-US" sz="1299">
                          <a:solidFill>
                            <a:srgbClr val="000000"/>
                          </a:solidFill>
                          <a:latin typeface="Montserrat"/>
                        </a:rPr>
                        <a:t>1</a:t>
                      </a:r>
                      <a:r>
                        <a:rPr lang="en-US" sz="1299">
                          <a:solidFill>
                            <a:srgbClr val="000000"/>
                          </a:solidFill>
                          <a:latin typeface="Montserrat"/>
                        </a:rPr>
                        <a:t>00%</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333129">
                <a:tc>
                  <a:txBody>
                    <a:bodyPr anchor="t" rtlCol="false"/>
                    <a:lstStyle/>
                    <a:p>
                      <a:pPr algn="l">
                        <a:lnSpc>
                          <a:spcPts val="1679"/>
                        </a:lnSpc>
                        <a:defRPr/>
                      </a:pPr>
                      <a:r>
                        <a:rPr lang="en-US" sz="1200">
                          <a:solidFill>
                            <a:srgbClr val="000000"/>
                          </a:solidFill>
                          <a:latin typeface="Montserrat"/>
                        </a:rPr>
                        <a:t>Pemukiman jarak &lt;3km menuju puskesmas</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1819"/>
                        </a:lnSpc>
                        <a:defRPr/>
                      </a:pPr>
                      <a:r>
                        <a:rPr lang="en-US" sz="1299">
                          <a:solidFill>
                            <a:srgbClr val="000000"/>
                          </a:solidFill>
                          <a:latin typeface="Montserrat"/>
                        </a:rPr>
                        <a:t>5.925.837,2110  </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1598"/>
                        </a:lnSpc>
                        <a:defRPr/>
                      </a:pPr>
                      <a:r>
                        <a:rPr lang="en-US" sz="1299" spc="-57">
                          <a:solidFill>
                            <a:srgbClr val="000000"/>
                          </a:solidFill>
                          <a:latin typeface="Montserrat"/>
                        </a:rPr>
                        <a:t>24,06%  </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r h="333129">
                <a:tc>
                  <a:txBody>
                    <a:bodyPr anchor="t" rtlCol="false"/>
                    <a:lstStyle/>
                    <a:p>
                      <a:pPr algn="l">
                        <a:lnSpc>
                          <a:spcPts val="1819"/>
                        </a:lnSpc>
                        <a:defRPr/>
                      </a:pPr>
                      <a:r>
                        <a:rPr lang="en-US" sz="1299">
                          <a:solidFill>
                            <a:srgbClr val="000000"/>
                          </a:solidFill>
                          <a:latin typeface="Montserrat"/>
                        </a:rPr>
                        <a:t>Pemukiman jarak &gt;3km menuju puskesmas</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1819"/>
                        </a:lnSpc>
                        <a:defRPr/>
                      </a:pPr>
                      <a:r>
                        <a:rPr lang="en-US" sz="1299">
                          <a:solidFill>
                            <a:srgbClr val="000000"/>
                          </a:solidFill>
                          <a:latin typeface="Montserrat"/>
                        </a:rPr>
                        <a:t>18.698.664,8444  </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c>
                  <a:txBody>
                    <a:bodyPr anchor="t" rtlCol="false"/>
                    <a:lstStyle/>
                    <a:p>
                      <a:pPr algn="l">
                        <a:lnSpc>
                          <a:spcPts val="1819"/>
                        </a:lnSpc>
                        <a:defRPr/>
                      </a:pPr>
                      <a:r>
                        <a:rPr lang="en-US" sz="1299">
                          <a:solidFill>
                            <a:srgbClr val="000000"/>
                          </a:solidFill>
                          <a:latin typeface="Montserrat"/>
                        </a:rPr>
                        <a:t>75,94%</a:t>
                      </a:r>
                      <a:endParaRPr lang="en-US" sz="1100"/>
                    </a:p>
                  </a:txBody>
                  <a:tcPr marL="47625" marR="47625" marT="47625" marB="47625" anchor="t">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FFFFF"/>
                    </a:solidFill>
                  </a:tcPr>
                </a:tc>
              </a:tr>
            </a:tbl>
          </a:graphicData>
        </a:graphic>
      </p:graphicFrame>
      <p:sp>
        <p:nvSpPr>
          <p:cNvPr name="TextBox 9" id="9"/>
          <p:cNvSpPr txBox="true"/>
          <p:nvPr/>
        </p:nvSpPr>
        <p:spPr>
          <a:xfrm rot="0">
            <a:off x="15272439" y="370358"/>
            <a:ext cx="1986861" cy="330200"/>
          </a:xfrm>
          <a:prstGeom prst="rect">
            <a:avLst/>
          </a:prstGeom>
        </p:spPr>
        <p:txBody>
          <a:bodyPr anchor="t" rtlCol="false" tIns="0" lIns="0" bIns="0" rIns="0">
            <a:spAutoFit/>
          </a:bodyPr>
          <a:lstStyle/>
          <a:p>
            <a:pPr algn="r">
              <a:lnSpc>
                <a:spcPts val="2799"/>
              </a:lnSpc>
            </a:pPr>
            <a:r>
              <a:rPr lang="en-US" sz="1999">
                <a:solidFill>
                  <a:srgbClr val="000000"/>
                </a:solidFill>
                <a:latin typeface="Montserrat"/>
              </a:rPr>
              <a:t>Page 06 of 15</a:t>
            </a:r>
          </a:p>
        </p:txBody>
      </p:sp>
      <p:sp>
        <p:nvSpPr>
          <p:cNvPr name="TextBox 10" id="10"/>
          <p:cNvSpPr txBox="true"/>
          <p:nvPr/>
        </p:nvSpPr>
        <p:spPr>
          <a:xfrm rot="0">
            <a:off x="4396713" y="738658"/>
            <a:ext cx="9494574" cy="903112"/>
          </a:xfrm>
          <a:prstGeom prst="rect">
            <a:avLst/>
          </a:prstGeom>
        </p:spPr>
        <p:txBody>
          <a:bodyPr anchor="t" rtlCol="false" tIns="0" lIns="0" bIns="0" rIns="0">
            <a:spAutoFit/>
          </a:bodyPr>
          <a:lstStyle/>
          <a:p>
            <a:pPr algn="ctr">
              <a:lnSpc>
                <a:spcPts val="7040"/>
              </a:lnSpc>
            </a:pPr>
            <a:r>
              <a:rPr lang="en-US" sz="6230">
                <a:solidFill>
                  <a:srgbClr val="F9C041"/>
                </a:solidFill>
                <a:latin typeface="League Spartan Bold"/>
              </a:rPr>
              <a:t>HASIL PENGOLAHAN</a:t>
            </a:r>
          </a:p>
        </p:txBody>
      </p:sp>
      <p:sp>
        <p:nvSpPr>
          <p:cNvPr name="TextBox 11" id="11"/>
          <p:cNvSpPr txBox="true"/>
          <p:nvPr/>
        </p:nvSpPr>
        <p:spPr>
          <a:xfrm rot="0">
            <a:off x="1798638" y="1740195"/>
            <a:ext cx="14690725" cy="390328"/>
          </a:xfrm>
          <a:prstGeom prst="rect">
            <a:avLst/>
          </a:prstGeom>
        </p:spPr>
        <p:txBody>
          <a:bodyPr anchor="t" rtlCol="false" tIns="0" lIns="0" bIns="0" rIns="0">
            <a:spAutoFit/>
          </a:bodyPr>
          <a:lstStyle/>
          <a:p>
            <a:pPr algn="ctr">
              <a:lnSpc>
                <a:spcPts val="3160"/>
              </a:lnSpc>
              <a:spcBef>
                <a:spcPct val="0"/>
              </a:spcBef>
            </a:pPr>
            <a:r>
              <a:rPr lang="en-US" sz="2257">
                <a:solidFill>
                  <a:srgbClr val="545454"/>
                </a:solidFill>
                <a:latin typeface="Montserrat"/>
              </a:rPr>
              <a:t>Pengolahan dilakukan menggunakan bahasa pemrograman Python dan dapat dilihat pada laman </a:t>
            </a:r>
          </a:p>
        </p:txBody>
      </p:sp>
      <p:sp>
        <p:nvSpPr>
          <p:cNvPr name="TextBox 12" id="12"/>
          <p:cNvSpPr txBox="true"/>
          <p:nvPr/>
        </p:nvSpPr>
        <p:spPr>
          <a:xfrm rot="0">
            <a:off x="7481864" y="2244823"/>
            <a:ext cx="3324271" cy="330200"/>
          </a:xfrm>
          <a:prstGeom prst="rect">
            <a:avLst/>
          </a:prstGeom>
        </p:spPr>
        <p:txBody>
          <a:bodyPr anchor="t" rtlCol="false" tIns="0" lIns="0" bIns="0" rIns="0">
            <a:spAutoFit/>
          </a:bodyPr>
          <a:lstStyle/>
          <a:p>
            <a:pPr>
              <a:lnSpc>
                <a:spcPts val="2799"/>
              </a:lnSpc>
            </a:pPr>
            <a:r>
              <a:rPr lang="en-US" sz="1999" u="sng">
                <a:solidFill>
                  <a:srgbClr val="000000"/>
                </a:solidFill>
                <a:latin typeface="Montserrat"/>
                <a:hlinkClick r:id="rId4" tooltip="https://colab.research.google.com/drive/1av_kZCY4a6HwZa3dcYRP53-sWyAdEhYz?usp=sharing"/>
              </a:rPr>
              <a:t>www.reallygreatsite.com</a:t>
            </a:r>
          </a:p>
        </p:txBody>
      </p:sp>
      <p:sp>
        <p:nvSpPr>
          <p:cNvPr name="TextBox 13" id="13"/>
          <p:cNvSpPr txBox="true"/>
          <p:nvPr/>
        </p:nvSpPr>
        <p:spPr>
          <a:xfrm rot="0">
            <a:off x="12680977" y="3370245"/>
            <a:ext cx="4920805" cy="3712590"/>
          </a:xfrm>
          <a:prstGeom prst="rect">
            <a:avLst/>
          </a:prstGeom>
        </p:spPr>
        <p:txBody>
          <a:bodyPr anchor="t" rtlCol="false" tIns="0" lIns="0" bIns="0" rIns="0">
            <a:spAutoFit/>
          </a:bodyPr>
          <a:lstStyle/>
          <a:p>
            <a:pPr algn="just">
              <a:lnSpc>
                <a:spcPts val="2168"/>
              </a:lnSpc>
            </a:pPr>
            <a:r>
              <a:rPr lang="en-US" sz="1355">
                <a:solidFill>
                  <a:srgbClr val="000000"/>
                </a:solidFill>
                <a:latin typeface="Montserrat"/>
              </a:rPr>
              <a:t>(1) Wilayah berwarna putih didalam poligon hitam merupakan wilayah Kabupaten Sijunjung. Area berwarna merah merupakan wilayah pemukiman, sementara wilayah berwarna biru merupakan area intersect dimana wilayah tersebut memiliki jarak 3000 meter atau 3 km dari puskesmas. Dari peta di atas dapat diketahui bahwa sebagian besar wilayah Kabupaten Sijunjung masih belum dihuni karena wilayah berwarna merah masih sangat jarang. Selain itu juga dapat dilihat bahwa daerah yang berjarak 3 km dari puskesmas masih sangat sedikit. Penduduk yang tinggal di luar area berwarna biru harus menempuh 3 km jika ingin ke puskesmas. Lebih jelasnya luas wilayah untuk ketiga area tersebut dijelaskan pada tabel di samping</a:t>
            </a:r>
          </a:p>
        </p:txBody>
      </p:sp>
      <p:sp>
        <p:nvSpPr>
          <p:cNvPr name="TextBox 14" id="14"/>
          <p:cNvSpPr txBox="true"/>
          <p:nvPr/>
        </p:nvSpPr>
        <p:spPr>
          <a:xfrm rot="0">
            <a:off x="636751" y="8633869"/>
            <a:ext cx="4775870" cy="305532"/>
          </a:xfrm>
          <a:prstGeom prst="rect">
            <a:avLst/>
          </a:prstGeom>
        </p:spPr>
        <p:txBody>
          <a:bodyPr anchor="t" rtlCol="false" tIns="0" lIns="0" bIns="0" rIns="0">
            <a:spAutoFit/>
          </a:bodyPr>
          <a:lstStyle/>
          <a:p>
            <a:pPr algn="ctr">
              <a:lnSpc>
                <a:spcPts val="2617"/>
              </a:lnSpc>
            </a:pPr>
            <a:r>
              <a:rPr lang="en-US" sz="1635">
                <a:solidFill>
                  <a:srgbClr val="000000"/>
                </a:solidFill>
                <a:latin typeface="Montserrat"/>
              </a:rPr>
              <a:t>Gambar 1</a:t>
            </a:r>
          </a:p>
        </p:txBody>
      </p:sp>
      <p:sp>
        <p:nvSpPr>
          <p:cNvPr name="TextBox 15" id="15"/>
          <p:cNvSpPr txBox="true"/>
          <p:nvPr/>
        </p:nvSpPr>
        <p:spPr>
          <a:xfrm rot="0">
            <a:off x="5738622" y="7483371"/>
            <a:ext cx="6473496" cy="299720"/>
          </a:xfrm>
          <a:prstGeom prst="rect">
            <a:avLst/>
          </a:prstGeom>
        </p:spPr>
        <p:txBody>
          <a:bodyPr anchor="t" rtlCol="false" tIns="0" lIns="0" bIns="0" rIns="0">
            <a:spAutoFit/>
          </a:bodyPr>
          <a:lstStyle/>
          <a:p>
            <a:pPr algn="ctr">
              <a:lnSpc>
                <a:spcPts val="2559"/>
              </a:lnSpc>
            </a:pPr>
            <a:r>
              <a:rPr lang="en-US" sz="1599">
                <a:solidFill>
                  <a:srgbClr val="000000"/>
                </a:solidFill>
                <a:latin typeface="Montserrat"/>
              </a:rPr>
              <a:t>Gambar 2</a:t>
            </a:r>
          </a:p>
        </p:txBody>
      </p:sp>
      <p:sp>
        <p:nvSpPr>
          <p:cNvPr name="TextBox 16" id="16"/>
          <p:cNvSpPr txBox="true"/>
          <p:nvPr/>
        </p:nvSpPr>
        <p:spPr>
          <a:xfrm rot="0">
            <a:off x="12680977" y="7145910"/>
            <a:ext cx="4920805" cy="2112390"/>
          </a:xfrm>
          <a:prstGeom prst="rect">
            <a:avLst/>
          </a:prstGeom>
        </p:spPr>
        <p:txBody>
          <a:bodyPr anchor="t" rtlCol="false" tIns="0" lIns="0" bIns="0" rIns="0">
            <a:spAutoFit/>
          </a:bodyPr>
          <a:lstStyle/>
          <a:p>
            <a:pPr algn="just">
              <a:lnSpc>
                <a:spcPts val="2168"/>
              </a:lnSpc>
            </a:pPr>
            <a:r>
              <a:rPr lang="en-US" sz="1355">
                <a:solidFill>
                  <a:srgbClr val="000000"/>
                </a:solidFill>
                <a:latin typeface="Montserrat"/>
              </a:rPr>
              <a:t>(2) Gambar tersebut merupakan peta  interaktif yang dapat di zoom in dan zoom out untuk melihat kondisi di wilayah sekitar. Wilayah berwarna abu-abu merupakan wilayah Kabupaten Sijunjung, wilayah berwarna merah di dalam poligon Kabupaten Sijunjung merupakan wilayah pemukiman, dan wilayah berwarna biru di dalam poligon Kabupaten Sijunjung merupakan wilayah dengan jarak kurang &lt; 3km ke puskesmas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646982" y="0"/>
            <a:ext cx="6320808" cy="10287000"/>
            <a:chOff x="0" y="0"/>
            <a:chExt cx="1175982" cy="1913890"/>
          </a:xfrm>
        </p:grpSpPr>
        <p:sp>
          <p:nvSpPr>
            <p:cNvPr name="Freeform 3" id="3"/>
            <p:cNvSpPr/>
            <p:nvPr/>
          </p:nvSpPr>
          <p:spPr>
            <a:xfrm flipH="false" flipV="false" rot="0">
              <a:off x="0" y="0"/>
              <a:ext cx="1175982" cy="1913890"/>
            </a:xfrm>
            <a:custGeom>
              <a:avLst/>
              <a:gdLst/>
              <a:ahLst/>
              <a:cxnLst/>
              <a:rect r="r" b="b" t="t" l="l"/>
              <a:pathLst>
                <a:path h="1913890" w="1175982">
                  <a:moveTo>
                    <a:pt x="0" y="0"/>
                  </a:moveTo>
                  <a:lnTo>
                    <a:pt x="1175982" y="0"/>
                  </a:lnTo>
                  <a:lnTo>
                    <a:pt x="1175982" y="1913890"/>
                  </a:lnTo>
                  <a:lnTo>
                    <a:pt x="0" y="1913890"/>
                  </a:lnTo>
                  <a:close/>
                </a:path>
              </a:pathLst>
            </a:custGeom>
            <a:solidFill>
              <a:srgbClr val="DDDDDD">
                <a:alpha val="17647"/>
              </a:srgbClr>
            </a:solidFill>
          </p:spPr>
        </p:sp>
      </p:grpSp>
      <p:grpSp>
        <p:nvGrpSpPr>
          <p:cNvPr name="Group 4" id="4"/>
          <p:cNvGrpSpPr/>
          <p:nvPr/>
        </p:nvGrpSpPr>
        <p:grpSpPr>
          <a:xfrm rot="0">
            <a:off x="0" y="0"/>
            <a:ext cx="12646982" cy="10287000"/>
            <a:chOff x="0" y="0"/>
            <a:chExt cx="2352963" cy="1913890"/>
          </a:xfrm>
        </p:grpSpPr>
        <p:sp>
          <p:nvSpPr>
            <p:cNvPr name="Freeform 5" id="5"/>
            <p:cNvSpPr/>
            <p:nvPr/>
          </p:nvSpPr>
          <p:spPr>
            <a:xfrm flipH="false" flipV="false" rot="0">
              <a:off x="0" y="0"/>
              <a:ext cx="2352963" cy="1913890"/>
            </a:xfrm>
            <a:custGeom>
              <a:avLst/>
              <a:gdLst/>
              <a:ahLst/>
              <a:cxnLst/>
              <a:rect r="r" b="b" t="t" l="l"/>
              <a:pathLst>
                <a:path h="1913890" w="2352963">
                  <a:moveTo>
                    <a:pt x="0" y="0"/>
                  </a:moveTo>
                  <a:lnTo>
                    <a:pt x="2352963" y="0"/>
                  </a:lnTo>
                  <a:lnTo>
                    <a:pt x="2352963" y="1913890"/>
                  </a:lnTo>
                  <a:lnTo>
                    <a:pt x="0" y="1913890"/>
                  </a:lnTo>
                  <a:close/>
                </a:path>
              </a:pathLst>
            </a:custGeom>
            <a:solidFill>
              <a:srgbClr val="FFD372">
                <a:alpha val="17647"/>
              </a:srgbClr>
            </a:solidFill>
          </p:spPr>
        </p:sp>
      </p:grpSp>
      <p:sp>
        <p:nvSpPr>
          <p:cNvPr name="TextBox 6" id="6"/>
          <p:cNvSpPr txBox="true"/>
          <p:nvPr/>
        </p:nvSpPr>
        <p:spPr>
          <a:xfrm rot="0">
            <a:off x="8046472" y="2400698"/>
            <a:ext cx="4027841" cy="1346777"/>
          </a:xfrm>
          <a:prstGeom prst="rect">
            <a:avLst/>
          </a:prstGeom>
        </p:spPr>
        <p:txBody>
          <a:bodyPr anchor="t" rtlCol="false" tIns="0" lIns="0" bIns="0" rIns="0">
            <a:spAutoFit/>
          </a:bodyPr>
          <a:lstStyle/>
          <a:p>
            <a:pPr>
              <a:lnSpc>
                <a:spcPts val="9999"/>
              </a:lnSpc>
            </a:pPr>
            <a:r>
              <a:rPr lang="en-US" sz="9999">
                <a:solidFill>
                  <a:srgbClr val="F9C041"/>
                </a:solidFill>
                <a:latin typeface="Bebas Neue Bold"/>
              </a:rPr>
              <a:t>2.462,450 </a:t>
            </a:r>
          </a:p>
        </p:txBody>
      </p:sp>
      <p:sp>
        <p:nvSpPr>
          <p:cNvPr name="TextBox 7" id="7"/>
          <p:cNvSpPr txBox="true"/>
          <p:nvPr/>
        </p:nvSpPr>
        <p:spPr>
          <a:xfrm rot="0">
            <a:off x="8783896" y="5424669"/>
            <a:ext cx="3096884" cy="1346777"/>
          </a:xfrm>
          <a:prstGeom prst="rect">
            <a:avLst/>
          </a:prstGeom>
        </p:spPr>
        <p:txBody>
          <a:bodyPr anchor="t" rtlCol="false" tIns="0" lIns="0" bIns="0" rIns="0">
            <a:spAutoFit/>
          </a:bodyPr>
          <a:lstStyle/>
          <a:p>
            <a:pPr>
              <a:lnSpc>
                <a:spcPts val="9999"/>
              </a:lnSpc>
            </a:pPr>
            <a:r>
              <a:rPr lang="en-US" sz="9999">
                <a:solidFill>
                  <a:srgbClr val="F9C041"/>
                </a:solidFill>
                <a:latin typeface="Bebas Neue Bold"/>
              </a:rPr>
              <a:t>24,06%</a:t>
            </a:r>
          </a:p>
        </p:txBody>
      </p:sp>
      <p:sp>
        <p:nvSpPr>
          <p:cNvPr name="TextBox 8" id="8"/>
          <p:cNvSpPr txBox="true"/>
          <p:nvPr/>
        </p:nvSpPr>
        <p:spPr>
          <a:xfrm rot="0">
            <a:off x="15181091" y="2400698"/>
            <a:ext cx="840890" cy="1346777"/>
          </a:xfrm>
          <a:prstGeom prst="rect">
            <a:avLst/>
          </a:prstGeom>
        </p:spPr>
        <p:txBody>
          <a:bodyPr anchor="t" rtlCol="false" tIns="0" lIns="0" bIns="0" rIns="0">
            <a:spAutoFit/>
          </a:bodyPr>
          <a:lstStyle/>
          <a:p>
            <a:pPr>
              <a:lnSpc>
                <a:spcPts val="9999"/>
              </a:lnSpc>
            </a:pPr>
            <a:r>
              <a:rPr lang="en-US" sz="9999">
                <a:solidFill>
                  <a:srgbClr val="F9C041"/>
                </a:solidFill>
                <a:latin typeface="Bebas Neue Bold"/>
              </a:rPr>
              <a:t>9</a:t>
            </a:r>
          </a:p>
        </p:txBody>
      </p:sp>
      <p:sp>
        <p:nvSpPr>
          <p:cNvPr name="TextBox 9" id="9"/>
          <p:cNvSpPr txBox="true"/>
          <p:nvPr/>
        </p:nvSpPr>
        <p:spPr>
          <a:xfrm rot="0">
            <a:off x="14243435" y="5424669"/>
            <a:ext cx="2379609" cy="1346777"/>
          </a:xfrm>
          <a:prstGeom prst="rect">
            <a:avLst/>
          </a:prstGeom>
        </p:spPr>
        <p:txBody>
          <a:bodyPr anchor="t" rtlCol="false" tIns="0" lIns="0" bIns="0" rIns="0">
            <a:spAutoFit/>
          </a:bodyPr>
          <a:lstStyle/>
          <a:p>
            <a:pPr>
              <a:lnSpc>
                <a:spcPts val="9999"/>
              </a:lnSpc>
            </a:pPr>
            <a:r>
              <a:rPr lang="en-US" sz="9999">
                <a:solidFill>
                  <a:srgbClr val="F9C041"/>
                </a:solidFill>
                <a:latin typeface="Bebas Neue Bold"/>
              </a:rPr>
              <a:t>75,94</a:t>
            </a:r>
          </a:p>
        </p:txBody>
      </p:sp>
      <p:sp>
        <p:nvSpPr>
          <p:cNvPr name="TextBox 10" id="10"/>
          <p:cNvSpPr txBox="true"/>
          <p:nvPr/>
        </p:nvSpPr>
        <p:spPr>
          <a:xfrm rot="0">
            <a:off x="8543718" y="3661749"/>
            <a:ext cx="3033349" cy="449581"/>
          </a:xfrm>
          <a:prstGeom prst="rect">
            <a:avLst/>
          </a:prstGeom>
        </p:spPr>
        <p:txBody>
          <a:bodyPr anchor="t" rtlCol="false" tIns="0" lIns="0" bIns="0" rIns="0">
            <a:spAutoFit/>
          </a:bodyPr>
          <a:lstStyle/>
          <a:p>
            <a:pPr>
              <a:lnSpc>
                <a:spcPts val="3839"/>
              </a:lnSpc>
            </a:pPr>
            <a:r>
              <a:rPr lang="en-US" sz="2399">
                <a:solidFill>
                  <a:srgbClr val="000000"/>
                </a:solidFill>
                <a:latin typeface="Montserrat"/>
              </a:rPr>
              <a:t>Luas Wilayah (Km)</a:t>
            </a:r>
          </a:p>
        </p:txBody>
      </p:sp>
      <p:sp>
        <p:nvSpPr>
          <p:cNvPr name="TextBox 11" id="11"/>
          <p:cNvSpPr txBox="true"/>
          <p:nvPr/>
        </p:nvSpPr>
        <p:spPr>
          <a:xfrm rot="0">
            <a:off x="8590363" y="6685721"/>
            <a:ext cx="3483950" cy="935356"/>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a:rPr>
              <a:t>Persetanse area </a:t>
            </a:r>
          </a:p>
          <a:p>
            <a:pPr algn="ctr">
              <a:lnSpc>
                <a:spcPts val="3839"/>
              </a:lnSpc>
            </a:pPr>
            <a:r>
              <a:rPr lang="en-US" sz="2399">
                <a:solidFill>
                  <a:srgbClr val="000000"/>
                </a:solidFill>
                <a:latin typeface="Montserrat"/>
              </a:rPr>
              <a:t>&lt;3Km dari puskesmas</a:t>
            </a:r>
          </a:p>
        </p:txBody>
      </p:sp>
      <p:sp>
        <p:nvSpPr>
          <p:cNvPr name="TextBox 12" id="12"/>
          <p:cNvSpPr txBox="true"/>
          <p:nvPr/>
        </p:nvSpPr>
        <p:spPr>
          <a:xfrm rot="0">
            <a:off x="13943772" y="3661749"/>
            <a:ext cx="3315528" cy="449581"/>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a:rPr>
              <a:t>Jumlah Puskesmas</a:t>
            </a:r>
          </a:p>
        </p:txBody>
      </p:sp>
      <p:sp>
        <p:nvSpPr>
          <p:cNvPr name="TextBox 13" id="13"/>
          <p:cNvSpPr txBox="true"/>
          <p:nvPr/>
        </p:nvSpPr>
        <p:spPr>
          <a:xfrm rot="0">
            <a:off x="13702338" y="6685721"/>
            <a:ext cx="3798395" cy="935356"/>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a:rPr>
              <a:t>Persetanse area</a:t>
            </a:r>
            <a:r>
              <a:rPr lang="en-US" sz="2399">
                <a:solidFill>
                  <a:srgbClr val="000000"/>
                </a:solidFill>
                <a:latin typeface="Montserrat"/>
              </a:rPr>
              <a:t> </a:t>
            </a:r>
          </a:p>
          <a:p>
            <a:pPr algn="ctr">
              <a:lnSpc>
                <a:spcPts val="3839"/>
              </a:lnSpc>
            </a:pPr>
            <a:r>
              <a:rPr lang="en-US" sz="2399">
                <a:solidFill>
                  <a:srgbClr val="000000"/>
                </a:solidFill>
                <a:latin typeface="Montserrat"/>
              </a:rPr>
              <a:t>&gt;</a:t>
            </a:r>
            <a:r>
              <a:rPr lang="en-US" sz="2399">
                <a:solidFill>
                  <a:srgbClr val="000000"/>
                </a:solidFill>
                <a:latin typeface="Montserrat"/>
              </a:rPr>
              <a:t>3Km dari puskesmas</a:t>
            </a:r>
          </a:p>
        </p:txBody>
      </p:sp>
      <p:sp>
        <p:nvSpPr>
          <p:cNvPr name="AutoShape 14" id="14"/>
          <p:cNvSpPr/>
          <p:nvPr/>
        </p:nvSpPr>
        <p:spPr>
          <a:xfrm rot="0">
            <a:off x="8483242" y="4627583"/>
            <a:ext cx="9804758" cy="0"/>
          </a:xfrm>
          <a:prstGeom prst="line">
            <a:avLst/>
          </a:prstGeom>
          <a:ln cap="flat" w="19050">
            <a:solidFill>
              <a:srgbClr val="F9C041"/>
            </a:solidFill>
            <a:prstDash val="solid"/>
            <a:headEnd type="none" len="sm" w="sm"/>
            <a:tailEnd type="none" len="sm" w="sm"/>
          </a:ln>
        </p:spPr>
      </p:sp>
      <p:sp>
        <p:nvSpPr>
          <p:cNvPr name="TextBox 15" id="15"/>
          <p:cNvSpPr txBox="true"/>
          <p:nvPr/>
        </p:nvSpPr>
        <p:spPr>
          <a:xfrm rot="0">
            <a:off x="15272439" y="9229725"/>
            <a:ext cx="1986861" cy="330200"/>
          </a:xfrm>
          <a:prstGeom prst="rect">
            <a:avLst/>
          </a:prstGeom>
        </p:spPr>
        <p:txBody>
          <a:bodyPr anchor="t" rtlCol="false" tIns="0" lIns="0" bIns="0" rIns="0">
            <a:spAutoFit/>
          </a:bodyPr>
          <a:lstStyle/>
          <a:p>
            <a:pPr algn="r">
              <a:lnSpc>
                <a:spcPts val="2799"/>
              </a:lnSpc>
            </a:pPr>
            <a:r>
              <a:rPr lang="en-US" sz="1999">
                <a:solidFill>
                  <a:srgbClr val="000000"/>
                </a:solidFill>
                <a:latin typeface="Montserrat"/>
              </a:rPr>
              <a:t>Page 05 of 15</a:t>
            </a:r>
          </a:p>
        </p:txBody>
      </p:sp>
      <p:grpSp>
        <p:nvGrpSpPr>
          <p:cNvPr name="Group 16" id="16"/>
          <p:cNvGrpSpPr/>
          <p:nvPr/>
        </p:nvGrpSpPr>
        <p:grpSpPr>
          <a:xfrm rot="0">
            <a:off x="1028700" y="1801975"/>
            <a:ext cx="6387549" cy="6683051"/>
            <a:chOff x="0" y="0"/>
            <a:chExt cx="2520366" cy="2636963"/>
          </a:xfrm>
        </p:grpSpPr>
        <p:sp>
          <p:nvSpPr>
            <p:cNvPr name="Freeform 17" id="17"/>
            <p:cNvSpPr/>
            <p:nvPr/>
          </p:nvSpPr>
          <p:spPr>
            <a:xfrm flipH="false" flipV="false" rot="0">
              <a:off x="0" y="0"/>
              <a:ext cx="2520366" cy="2636963"/>
            </a:xfrm>
            <a:custGeom>
              <a:avLst/>
              <a:gdLst/>
              <a:ahLst/>
              <a:cxnLst/>
              <a:rect r="r" b="b" t="t" l="l"/>
              <a:pathLst>
                <a:path h="2636963" w="2520366">
                  <a:moveTo>
                    <a:pt x="0" y="0"/>
                  </a:moveTo>
                  <a:lnTo>
                    <a:pt x="2520366" y="0"/>
                  </a:lnTo>
                  <a:lnTo>
                    <a:pt x="2520366" y="2636963"/>
                  </a:lnTo>
                  <a:lnTo>
                    <a:pt x="0" y="2636963"/>
                  </a:lnTo>
                  <a:close/>
                </a:path>
              </a:pathLst>
            </a:custGeom>
            <a:solidFill>
              <a:srgbClr val="F8F8F8"/>
            </a:solidFill>
          </p:spPr>
        </p:sp>
      </p:grpSp>
      <p:sp>
        <p:nvSpPr>
          <p:cNvPr name="TextBox 18" id="18"/>
          <p:cNvSpPr txBox="true"/>
          <p:nvPr/>
        </p:nvSpPr>
        <p:spPr>
          <a:xfrm rot="0">
            <a:off x="1028700" y="1927225"/>
            <a:ext cx="6162365" cy="6365876"/>
          </a:xfrm>
          <a:prstGeom prst="rect">
            <a:avLst/>
          </a:prstGeom>
        </p:spPr>
        <p:txBody>
          <a:bodyPr anchor="t" rtlCol="false" tIns="0" lIns="0" bIns="0" rIns="0">
            <a:spAutoFit/>
          </a:bodyPr>
          <a:lstStyle/>
          <a:p>
            <a:pPr algn="just" marL="431797" indent="-215899" lvl="1">
              <a:lnSpc>
                <a:spcPts val="3199"/>
              </a:lnSpc>
              <a:buFont typeface="Arial"/>
              <a:buChar char="•"/>
            </a:pPr>
            <a:r>
              <a:rPr lang="en-US" sz="1999">
                <a:solidFill>
                  <a:srgbClr val="000000"/>
                </a:solidFill>
                <a:latin typeface="Montserrat"/>
              </a:rPr>
              <a:t>Untuk mengidentifikasi wilayah pemukiman mana yang berada dalam radius 3 km dengan puskesmas dapat dilakukan dengan analisis spasial buffer dan intresect. </a:t>
            </a:r>
          </a:p>
          <a:p>
            <a:pPr algn="just" marL="431797" indent="-215899" lvl="1">
              <a:lnSpc>
                <a:spcPts val="3199"/>
              </a:lnSpc>
              <a:buFont typeface="Arial"/>
              <a:buChar char="•"/>
            </a:pPr>
            <a:r>
              <a:rPr lang="en-US" sz="1999">
                <a:solidFill>
                  <a:srgbClr val="000000"/>
                </a:solidFill>
                <a:latin typeface="Montserrat"/>
              </a:rPr>
              <a:t>Jarak rata-rata antar puskesmas di Kabupaten Sijunjung adalah 27532.0800 meter dengan jumlah puskesmas yaitu 9.</a:t>
            </a:r>
          </a:p>
          <a:p>
            <a:pPr algn="just" marL="431797" indent="-215899" lvl="1">
              <a:lnSpc>
                <a:spcPts val="3199"/>
              </a:lnSpc>
              <a:buFont typeface="Arial"/>
              <a:buChar char="•"/>
            </a:pPr>
            <a:r>
              <a:rPr lang="en-US" sz="1999">
                <a:solidFill>
                  <a:srgbClr val="000000"/>
                </a:solidFill>
                <a:latin typeface="Montserrat"/>
              </a:rPr>
              <a:t>Ketersediaan puskesmas untuk wilayah Kabupaten Sijunjung sangat sedikit dan tidak dapat mengakomodasi kebutuhan seluruh wilayah. Masih banyak wilayah dengan jarak yang sangat jauh dan tidak mendapatkan fasilitas puskesmas. Hal ini harus menjadi perhatian pemerintah agar dapat menciptakan penduduk yang lebih sehat</a:t>
            </a:r>
          </a:p>
        </p:txBody>
      </p:sp>
      <p:sp>
        <p:nvSpPr>
          <p:cNvPr name="TextBox 19" id="19"/>
          <p:cNvSpPr txBox="true"/>
          <p:nvPr/>
        </p:nvSpPr>
        <p:spPr>
          <a:xfrm rot="0">
            <a:off x="13071980" y="606550"/>
            <a:ext cx="4722518" cy="853824"/>
          </a:xfrm>
          <a:prstGeom prst="rect">
            <a:avLst/>
          </a:prstGeom>
        </p:spPr>
        <p:txBody>
          <a:bodyPr anchor="t" rtlCol="false" tIns="0" lIns="0" bIns="0" rIns="0">
            <a:spAutoFit/>
          </a:bodyPr>
          <a:lstStyle/>
          <a:p>
            <a:pPr>
              <a:lnSpc>
                <a:spcPts val="6042"/>
              </a:lnSpc>
            </a:pPr>
            <a:r>
              <a:rPr lang="en-US" sz="5700">
                <a:solidFill>
                  <a:srgbClr val="000000"/>
                </a:solidFill>
                <a:latin typeface="Poppins Bold"/>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DAFv7ARfq24</dc:identifier>
  <dcterms:modified xsi:type="dcterms:W3CDTF">2011-08-01T06:04:30Z</dcterms:modified>
  <cp:revision>1</cp:revision>
  <dc:title>Portofolio Spatial Analysis</dc:title>
</cp:coreProperties>
</file>